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830" r:id="rId1"/>
    <p:sldMasterId id="2147483870" r:id="rId2"/>
    <p:sldMasterId id="2147483882" r:id="rId3"/>
    <p:sldMasterId id="2147483844" r:id="rId4"/>
    <p:sldMasterId id="2147483856" r:id="rId5"/>
  </p:sldMasterIdLst>
  <p:notesMasterIdLst>
    <p:notesMasterId r:id="rId48"/>
  </p:notesMasterIdLst>
  <p:sldIdLst>
    <p:sldId id="575" r:id="rId6"/>
    <p:sldId id="258" r:id="rId7"/>
    <p:sldId id="696" r:id="rId8"/>
    <p:sldId id="695" r:id="rId9"/>
    <p:sldId id="266" r:id="rId10"/>
    <p:sldId id="267" r:id="rId11"/>
    <p:sldId id="435" r:id="rId12"/>
    <p:sldId id="265" r:id="rId13"/>
    <p:sldId id="692" r:id="rId14"/>
    <p:sldId id="410" r:id="rId15"/>
    <p:sldId id="462" r:id="rId16"/>
    <p:sldId id="269" r:id="rId17"/>
    <p:sldId id="293" r:id="rId18"/>
    <p:sldId id="296" r:id="rId19"/>
    <p:sldId id="271" r:id="rId20"/>
    <p:sldId id="438" r:id="rId21"/>
    <p:sldId id="275" r:id="rId22"/>
    <p:sldId id="693" r:id="rId23"/>
    <p:sldId id="420" r:id="rId24"/>
    <p:sldId id="278" r:id="rId25"/>
    <p:sldId id="694" r:id="rId26"/>
    <p:sldId id="458" r:id="rId27"/>
    <p:sldId id="422" r:id="rId28"/>
    <p:sldId id="391" r:id="rId29"/>
    <p:sldId id="439" r:id="rId30"/>
    <p:sldId id="411" r:id="rId31"/>
    <p:sldId id="319" r:id="rId32"/>
    <p:sldId id="291" r:id="rId33"/>
    <p:sldId id="295" r:id="rId34"/>
    <p:sldId id="292" r:id="rId35"/>
    <p:sldId id="302" r:id="rId36"/>
    <p:sldId id="690" r:id="rId37"/>
    <p:sldId id="307" r:id="rId38"/>
    <p:sldId id="264" r:id="rId39"/>
    <p:sldId id="691" r:id="rId40"/>
    <p:sldId id="303" r:id="rId41"/>
    <p:sldId id="306" r:id="rId42"/>
    <p:sldId id="308" r:id="rId43"/>
    <p:sldId id="309" r:id="rId44"/>
    <p:sldId id="313" r:id="rId45"/>
    <p:sldId id="315" r:id="rId46"/>
    <p:sldId id="689" r:id="rId4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FF"/>
    <a:srgbClr val="FFFFFF"/>
    <a:srgbClr val="00297C"/>
    <a:srgbClr val="0432FF"/>
    <a:srgbClr val="002164"/>
    <a:srgbClr val="002060"/>
    <a:srgbClr val="FF9300"/>
    <a:srgbClr val="284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94"/>
    <p:restoredTop sz="80138" autoAdjust="0"/>
  </p:normalViewPr>
  <p:slideViewPr>
    <p:cSldViewPr snapToGrid="0" snapToObjects="1">
      <p:cViewPr varScale="1">
        <p:scale>
          <a:sx n="89" d="100"/>
          <a:sy n="89" d="100"/>
        </p:scale>
        <p:origin x="528" y="2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904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6060"/>
    </p:cViewPr>
  </p:sorterViewPr>
  <p:notesViewPr>
    <p:cSldViewPr snapToGrid="0" snapToObjects="1">
      <p:cViewPr varScale="1">
        <p:scale>
          <a:sx n="84" d="100"/>
          <a:sy n="84" d="100"/>
        </p:scale>
        <p:origin x="2632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D59C3-BCF5-BC45-87ED-AF8758B445C8}" type="datetimeFigureOut">
              <a:rPr lang="en-US" smtClean="0"/>
              <a:t>1/27/22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A2884E-AB51-CE46-B606-030E2D62B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494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2884E-AB51-CE46-B606-030E2D62BAA2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006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>
            <a:extLst>
              <a:ext uri="{FF2B5EF4-FFF2-40B4-BE49-F238E27FC236}">
                <a16:creationId xmlns:a16="http://schemas.microsoft.com/office/drawing/2014/main" id="{A2C133EF-B5BC-E841-88B1-42F5EF538B3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>
            <a:extLst>
              <a:ext uri="{FF2B5EF4-FFF2-40B4-BE49-F238E27FC236}">
                <a16:creationId xmlns:a16="http://schemas.microsoft.com/office/drawing/2014/main" id="{AF429473-786D-BE4A-B28D-2FFB2F9131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0308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4" name="Shape 25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In other words, beginning from n0, f(n) is not significantly larger than g(n). </a:t>
            </a:r>
          </a:p>
          <a:p>
            <a:r>
              <a:rPr dirty="0"/>
              <a:t>By “significantly larger”, we mean a constant factor larger.</a:t>
            </a:r>
          </a:p>
          <a:p>
            <a:endParaRPr dirty="0"/>
          </a:p>
          <a:p>
            <a:r>
              <a:rPr dirty="0"/>
              <a:t>[</a:t>
            </a:r>
            <a:r>
              <a:rPr dirty="0" err="1"/>
              <a:t>wayne</a:t>
            </a:r>
            <a:r>
              <a:rPr dirty="0"/>
              <a:t> s18] some authors allow f(n) to be negative and use |f(n)| in definition, including COS 340 book</a:t>
            </a:r>
          </a:p>
        </p:txBody>
      </p:sp>
    </p:spTree>
    <p:extLst>
      <p:ext uri="{BB962C8B-B14F-4D97-AF65-F5344CB8AC3E}">
        <p14:creationId xmlns:p14="http://schemas.microsoft.com/office/powerpoint/2010/main" val="1103313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087375D-098D-BA4F-9999-397D80BEB14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A107EA-C9AA-4E49-9965-9A58760FF36E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243714" name="Rectangle 2">
            <a:extLst>
              <a:ext uri="{FF2B5EF4-FFF2-40B4-BE49-F238E27FC236}">
                <a16:creationId xmlns:a16="http://schemas.microsoft.com/office/drawing/2014/main" id="{732551E0-4361-FC48-95A8-B0D6A2C91B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>
            <a:extLst>
              <a:ext uri="{FF2B5EF4-FFF2-40B4-BE49-F238E27FC236}">
                <a16:creationId xmlns:a16="http://schemas.microsoft.com/office/drawing/2014/main" id="{52727B22-C5FB-9F45-ADF1-3431DC73C2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5421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36C5F62-E6B6-E642-AEA6-13F1C5E3E89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50C819-F124-9649-A2D2-5586B18970C9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249858" name="Rectangle 2">
            <a:extLst>
              <a:ext uri="{FF2B5EF4-FFF2-40B4-BE49-F238E27FC236}">
                <a16:creationId xmlns:a16="http://schemas.microsoft.com/office/drawing/2014/main" id="{2E0F48F8-A3A8-C549-AD73-5313E38072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>
            <a:extLst>
              <a:ext uri="{FF2B5EF4-FFF2-40B4-BE49-F238E27FC236}">
                <a16:creationId xmlns:a16="http://schemas.microsoft.com/office/drawing/2014/main" id="{50C19EA6-FE04-8541-9A9E-F5640AA63C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0203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>
            <a:extLst>
              <a:ext uri="{FF2B5EF4-FFF2-40B4-BE49-F238E27FC236}">
                <a16:creationId xmlns:a16="http://schemas.microsoft.com/office/drawing/2014/main" id="{2321AD31-CA57-334B-B1BF-A33DA629A6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>
            <a:extLst>
              <a:ext uri="{FF2B5EF4-FFF2-40B4-BE49-F238E27FC236}">
                <a16:creationId xmlns:a16="http://schemas.microsoft.com/office/drawing/2014/main" id="{67004167-BC08-4743-9402-94BFC95AF3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4903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52" name="Shape 35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[wayne s18] suggest defining f is Omega(g) if g is O(f). Then do this definition on next slide as possible answer with either “for all” or “for infinitely many”</a:t>
            </a:r>
          </a:p>
          <a:p>
            <a:r>
              <a:t>f is bounded below by g asymptotically</a:t>
            </a:r>
          </a:p>
          <a:p>
            <a:endParaRPr/>
          </a:p>
          <a:p>
            <a:r>
              <a:t>Statement doesn’t “type-check.”</a:t>
            </a:r>
          </a:p>
          <a:p>
            <a:r>
              <a:t>Use Ω only lower bounds</a:t>
            </a:r>
          </a:p>
        </p:txBody>
      </p:sp>
    </p:spTree>
    <p:extLst>
      <p:ext uri="{BB962C8B-B14F-4D97-AF65-F5344CB8AC3E}">
        <p14:creationId xmlns:p14="http://schemas.microsoft.com/office/powerpoint/2010/main" val="41386597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2884E-AB51-CE46-B606-030E2D62BAA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83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>
            <a:extLst>
              <a:ext uri="{FF2B5EF4-FFF2-40B4-BE49-F238E27FC236}">
                <a16:creationId xmlns:a16="http://schemas.microsoft.com/office/drawing/2014/main" id="{E086AD0F-4F6D-E243-BFA4-777474588AB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>
            <a:extLst>
              <a:ext uri="{FF2B5EF4-FFF2-40B4-BE49-F238E27FC236}">
                <a16:creationId xmlns:a16="http://schemas.microsoft.com/office/drawing/2014/main" id="{971BB581-6ABE-8044-8001-5543C23706F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1703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2" name="Shape 4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[wayne s18] define as f is Theta(g) if f is O(g) and Theta(g).</a:t>
            </a:r>
          </a:p>
        </p:txBody>
      </p:sp>
    </p:spTree>
    <p:extLst>
      <p:ext uri="{BB962C8B-B14F-4D97-AF65-F5344CB8AC3E}">
        <p14:creationId xmlns:p14="http://schemas.microsoft.com/office/powerpoint/2010/main" val="23162861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2884E-AB51-CE46-B606-030E2D62BAA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550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A34E68-E2F5-414E-9B51-E006097E64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41F13-0261-7747-8824-EF5557B0FC45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03778" name="Rectangle 2">
            <a:extLst>
              <a:ext uri="{FF2B5EF4-FFF2-40B4-BE49-F238E27FC236}">
                <a16:creationId xmlns:a16="http://schemas.microsoft.com/office/drawing/2014/main" id="{1FAA0482-2985-6545-A946-F49791C09C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4AA66071-0F16-E34C-82FA-9CE83EF5F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361209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>
            <a:extLst>
              <a:ext uri="{FF2B5EF4-FFF2-40B4-BE49-F238E27FC236}">
                <a16:creationId xmlns:a16="http://schemas.microsoft.com/office/drawing/2014/main" id="{86735101-1B37-B64B-8B42-21433B2C9F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3939" name="Rectangle 3">
            <a:extLst>
              <a:ext uri="{FF2B5EF4-FFF2-40B4-BE49-F238E27FC236}">
                <a16:creationId xmlns:a16="http://schemas.microsoft.com/office/drawing/2014/main" id="{B941AE01-8290-814D-B7D4-A356B67F3D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4765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034" name="Rectangle 2">
            <a:extLst>
              <a:ext uri="{FF2B5EF4-FFF2-40B4-BE49-F238E27FC236}">
                <a16:creationId xmlns:a16="http://schemas.microsoft.com/office/drawing/2014/main" id="{AB9FDEC2-8941-5C46-BF46-F77D70BADA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>
            <a:extLst>
              <a:ext uri="{FF2B5EF4-FFF2-40B4-BE49-F238E27FC236}">
                <a16:creationId xmlns:a16="http://schemas.microsoft.com/office/drawing/2014/main" id="{7BFB20F4-80F7-F041-A8AC-5598E6592C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1209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490" name="Rectangle 2">
            <a:extLst>
              <a:ext uri="{FF2B5EF4-FFF2-40B4-BE49-F238E27FC236}">
                <a16:creationId xmlns:a16="http://schemas.microsoft.com/office/drawing/2014/main" id="{133A4485-9387-5A4D-B7A3-348F125D3E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7491" name="Rectangle 3">
            <a:extLst>
              <a:ext uri="{FF2B5EF4-FFF2-40B4-BE49-F238E27FC236}">
                <a16:creationId xmlns:a16="http://schemas.microsoft.com/office/drawing/2014/main" id="{016C86CB-96DF-204F-8322-C9FD908A87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63500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>
            <a:extLst>
              <a:ext uri="{FF2B5EF4-FFF2-40B4-BE49-F238E27FC236}">
                <a16:creationId xmlns:a16="http://schemas.microsoft.com/office/drawing/2014/main" id="{5C2D05AD-BAB4-604B-9AF6-64066CBA3A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>
            <a:extLst>
              <a:ext uri="{FF2B5EF4-FFF2-40B4-BE49-F238E27FC236}">
                <a16:creationId xmlns:a16="http://schemas.microsoft.com/office/drawing/2014/main" id="{54D5310B-7DE1-1B4F-B18E-4C84A83CBF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2598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892DA6D-04BF-0247-92B6-3A3EDB73352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2FF88E-2615-E740-BD75-594C79332BF7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96962" name="Rectangle 2">
            <a:extLst>
              <a:ext uri="{FF2B5EF4-FFF2-40B4-BE49-F238E27FC236}">
                <a16:creationId xmlns:a16="http://schemas.microsoft.com/office/drawing/2014/main" id="{7239C57F-DA3F-ED48-AAD7-87541A2DEB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>
            <a:extLst>
              <a:ext uri="{FF2B5EF4-FFF2-40B4-BE49-F238E27FC236}">
                <a16:creationId xmlns:a16="http://schemas.microsoft.com/office/drawing/2014/main" id="{0E379F32-BA42-F842-945D-CDF33BEA86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2469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Shape 60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06" name="Shape 60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after log_2 n iterations, there will be at most 1 element remaining. Still needs 1 iteration with 1 element remaining.</a:t>
            </a:r>
          </a:p>
        </p:txBody>
      </p:sp>
    </p:spTree>
    <p:extLst>
      <p:ext uri="{BB962C8B-B14F-4D97-AF65-F5344CB8AC3E}">
        <p14:creationId xmlns:p14="http://schemas.microsoft.com/office/powerpoint/2010/main" val="87481635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Shape 559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60" name="Shape 560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Proof of running time: after each compare, the length of the output list increases by 1.</a:t>
            </a:r>
          </a:p>
        </p:txBody>
      </p:sp>
    </p:spTree>
    <p:extLst>
      <p:ext uri="{BB962C8B-B14F-4D97-AF65-F5344CB8AC3E}">
        <p14:creationId xmlns:p14="http://schemas.microsoft.com/office/powerpoint/2010/main" val="40293644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Shape 68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88" name="Shape 68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197390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29" name="Shape 7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15754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Paper: an algorithm (for recognizing map graphs, a generalization of planar graphs) with an n^120 algorithm.</a:t>
            </a:r>
          </a:p>
        </p:txBody>
      </p:sp>
    </p:spTree>
    <p:extLst>
      <p:ext uri="{BB962C8B-B14F-4D97-AF65-F5344CB8AC3E}">
        <p14:creationId xmlns:p14="http://schemas.microsoft.com/office/powerpoint/2010/main" val="1696652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A34E68-E2F5-414E-9B51-E006097E64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41F13-0261-7747-8824-EF5557B0FC45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03778" name="Rectangle 2">
            <a:extLst>
              <a:ext uri="{FF2B5EF4-FFF2-40B4-BE49-F238E27FC236}">
                <a16:creationId xmlns:a16="http://schemas.microsoft.com/office/drawing/2014/main" id="{1FAA0482-2985-6545-A946-F49791C09C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4AA66071-0F16-E34C-82FA-9CE83EF5F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5568770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AE2B4BBD-16F4-B649-BC25-2AD95ADD12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A980E-4AA3-7342-8DBE-6A91A8E98BC0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264194" name="Rectangle 2">
            <a:extLst>
              <a:ext uri="{FF2B5EF4-FFF2-40B4-BE49-F238E27FC236}">
                <a16:creationId xmlns:a16="http://schemas.microsoft.com/office/drawing/2014/main" id="{65D6B3C9-F011-5A41-ABE1-BB54AA45FE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>
            <a:extLst>
              <a:ext uri="{FF2B5EF4-FFF2-40B4-BE49-F238E27FC236}">
                <a16:creationId xmlns:a16="http://schemas.microsoft.com/office/drawing/2014/main" id="{0294F1C7-DC70-B043-9743-78AD427C68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39606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9F744EC6-76CB-2E4C-842C-B1CB7E30FD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22330-27EA-B14A-B4AE-AA74A612FE98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270338" name="Rectangle 2">
            <a:extLst>
              <a:ext uri="{FF2B5EF4-FFF2-40B4-BE49-F238E27FC236}">
                <a16:creationId xmlns:a16="http://schemas.microsoft.com/office/drawing/2014/main" id="{45D57C9F-B2D8-B448-9BCD-BF1A2E6053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>
            <a:extLst>
              <a:ext uri="{FF2B5EF4-FFF2-40B4-BE49-F238E27FC236}">
                <a16:creationId xmlns:a16="http://schemas.microsoft.com/office/drawing/2014/main" id="{08B0C38A-AD48-B947-B567-14A35EBCD3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27896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325A7071-C4A0-0340-8A6E-C74ED26275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459D48-99A3-544C-A835-F95A7496B32B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274434" name="Rectangle 2">
            <a:extLst>
              <a:ext uri="{FF2B5EF4-FFF2-40B4-BE49-F238E27FC236}">
                <a16:creationId xmlns:a16="http://schemas.microsoft.com/office/drawing/2014/main" id="{48E97D18-B9BA-614C-A52F-89D8AFF5A3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>
            <a:extLst>
              <a:ext uri="{FF2B5EF4-FFF2-40B4-BE49-F238E27FC236}">
                <a16:creationId xmlns:a16="http://schemas.microsoft.com/office/drawing/2014/main" id="{58ED6737-E926-1149-BD07-3A4998D6FB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85883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46DE5B67-6B89-E043-B1C4-813258AE445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D9DAE1-B223-094B-B9A6-DBEF8712E44F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276482" name="Rectangle 2">
            <a:extLst>
              <a:ext uri="{FF2B5EF4-FFF2-40B4-BE49-F238E27FC236}">
                <a16:creationId xmlns:a16="http://schemas.microsoft.com/office/drawing/2014/main" id="{8D23BA95-AD08-5D4D-BE20-6429E6D7C1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1CB96974-F791-6D40-9B45-BD7DD1CFE0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80118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21C034E-F797-024B-A805-E61C9815BB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BADD99-22AF-F34E-9597-B8F6EF4F9C5F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284674" name="Rectangle 2">
            <a:extLst>
              <a:ext uri="{FF2B5EF4-FFF2-40B4-BE49-F238E27FC236}">
                <a16:creationId xmlns:a16="http://schemas.microsoft.com/office/drawing/2014/main" id="{E7563E19-F304-9E46-8EFF-A3CE65BCBE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46C3A212-97E1-4E4E-B0D9-35A2EB6CA9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5211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ED045EE2-53A4-1948-80FE-DA67BFD2093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63D92-8AAD-874C-A73C-D0543F803CDE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288770" name="Rectangle 2">
            <a:extLst>
              <a:ext uri="{FF2B5EF4-FFF2-40B4-BE49-F238E27FC236}">
                <a16:creationId xmlns:a16="http://schemas.microsoft.com/office/drawing/2014/main" id="{1C43794B-AF2B-4941-A4D9-57C556B0D7C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8771" name="Rectangle 3">
            <a:extLst>
              <a:ext uri="{FF2B5EF4-FFF2-40B4-BE49-F238E27FC236}">
                <a16:creationId xmlns:a16="http://schemas.microsoft.com/office/drawing/2014/main" id="{FE7D9501-6D53-9549-AE39-C696666A74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09449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28632-7357-7D47-8A9A-48FDBD31F814}" type="slidenum">
              <a:rPr lang="zh-CN" altLang="en-US" smtClean="0"/>
              <a:pPr/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54847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69A34E68-E2F5-414E-9B51-E006097E64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C41F13-0261-7747-8824-EF5557B0FC45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203778" name="Rectangle 2">
            <a:extLst>
              <a:ext uri="{FF2B5EF4-FFF2-40B4-BE49-F238E27FC236}">
                <a16:creationId xmlns:a16="http://schemas.microsoft.com/office/drawing/2014/main" id="{1FAA0482-2985-6545-A946-F49791C09C2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>
            <a:extLst>
              <a:ext uri="{FF2B5EF4-FFF2-40B4-BE49-F238E27FC236}">
                <a16:creationId xmlns:a16="http://schemas.microsoft.com/office/drawing/2014/main" id="{4AA66071-0F16-E34C-82FA-9CE83EF5F6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2525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8" name="Shape 21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http://blog.mpacula.com/2011/04/27/k-means-clustering-example-python/</a:t>
            </a:r>
          </a:p>
        </p:txBody>
      </p:sp>
    </p:spTree>
    <p:extLst>
      <p:ext uri="{BB962C8B-B14F-4D97-AF65-F5344CB8AC3E}">
        <p14:creationId xmlns:p14="http://schemas.microsoft.com/office/powerpoint/2010/main" val="38642844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27" name="Shape 2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www.interviewcake.com</a:t>
            </a:r>
            <a:r>
              <a:rPr lang="en-US" dirty="0"/>
              <a:t>/concept/java/dynamic-array-amortized-analysis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04829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A2884E-AB51-CE46-B606-030E2D62BA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7414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>
            <a:extLst>
              <a:ext uri="{FF2B5EF4-FFF2-40B4-BE49-F238E27FC236}">
                <a16:creationId xmlns:a16="http://schemas.microsoft.com/office/drawing/2014/main" id="{0DEED767-7C3B-0440-B7FE-06D3AC7CD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>
            <a:extLst>
              <a:ext uri="{FF2B5EF4-FFF2-40B4-BE49-F238E27FC236}">
                <a16:creationId xmlns:a16="http://schemas.microsoft.com/office/drawing/2014/main" id="{D45F2B24-BB21-0F47-BF5A-B34B6B57C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94121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>
            <a:extLst>
              <a:ext uri="{FF2B5EF4-FFF2-40B4-BE49-F238E27FC236}">
                <a16:creationId xmlns:a16="http://schemas.microsoft.com/office/drawing/2014/main" id="{0DEED767-7C3B-0440-B7FE-06D3AC7CD06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7795" name="Rectangle 3">
            <a:extLst>
              <a:ext uri="{FF2B5EF4-FFF2-40B4-BE49-F238E27FC236}">
                <a16:creationId xmlns:a16="http://schemas.microsoft.com/office/drawing/2014/main" id="{D45F2B24-BB21-0F47-BF5A-B34B6B57CE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475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63E3-82EC-A848-9710-7987A864C8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141E74-5D8E-E148-B63E-DCD77A6CE98B}"/>
              </a:ext>
            </a:extLst>
          </p:cNvPr>
          <p:cNvSpPr/>
          <p:nvPr userDrawn="1"/>
        </p:nvSpPr>
        <p:spPr>
          <a:xfrm>
            <a:off x="-7882" y="0"/>
            <a:ext cx="12199882" cy="1797804"/>
          </a:xfrm>
          <a:prstGeom prst="rect">
            <a:avLst/>
          </a:prstGeom>
          <a:solidFill>
            <a:srgbClr val="002060">
              <a:alpha val="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D824C76-6369-6B4C-98A1-220EB321ECDB}"/>
              </a:ext>
            </a:extLst>
          </p:cNvPr>
          <p:cNvSpPr txBox="1">
            <a:spLocks/>
          </p:cNvSpPr>
          <p:nvPr userDrawn="1"/>
        </p:nvSpPr>
        <p:spPr>
          <a:xfrm>
            <a:off x="-7882" y="6493790"/>
            <a:ext cx="1361087" cy="364210"/>
          </a:xfrm>
          <a:prstGeom prst="rect">
            <a:avLst/>
          </a:prstGeom>
        </p:spPr>
        <p:txBody>
          <a:bodyPr vert="horz" lIns="91440" tIns="45720" rIns="91440" bIns="45720" rtlCol="0" anchor="t" anchorCtr="1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E69BD8-3648-7945-9770-FB2E6BE08269}" type="datetime3">
              <a:rPr lang="en-US" sz="1400" smtClean="0"/>
              <a:pPr/>
              <a:t>27 January 2022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80364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4C05-CC1E-984E-9930-1DFA8CFF9417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3D7AAD-AE4F-EE48-9F07-F95F75FF25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28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B14D-F989-2A4E-B0AF-6542590B9072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7F88F9-A541-504B-90E3-2BCC164A76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5991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7882" y="0"/>
            <a:ext cx="12199882" cy="890015"/>
          </a:xfrm>
          <a:prstGeom prst="rect">
            <a:avLst/>
          </a:prstGeom>
          <a:solidFill>
            <a:srgbClr val="002060">
              <a:alpha val="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399" y="1052876"/>
            <a:ext cx="10163502" cy="5107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00750" y="6374958"/>
            <a:ext cx="4114800" cy="365125"/>
          </a:xfrm>
        </p:spPr>
        <p:txBody>
          <a:bodyPr/>
          <a:lstStyle/>
          <a:p>
            <a:r>
              <a:rPr lang="en-US" dirty="0"/>
              <a:t>Md Mizanur Rahman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96702" y="6356348"/>
            <a:ext cx="2743200" cy="365125"/>
          </a:xfrm>
        </p:spPr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676399" y="35859"/>
            <a:ext cx="10163502" cy="658368"/>
          </a:xfrm>
          <a:noFill/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284B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882" y="6493790"/>
            <a:ext cx="1361087" cy="364210"/>
          </a:xfrm>
        </p:spPr>
        <p:txBody>
          <a:bodyPr anchor="t" anchorCtr="1"/>
          <a:lstStyle/>
          <a:p>
            <a:fld id="{D5E69BD8-3648-7945-9770-FB2E6BE08269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0" y="1052876"/>
            <a:ext cx="1353205" cy="4815909"/>
          </a:xfrm>
        </p:spPr>
        <p:txBody>
          <a:bodyPr>
            <a:normAutofit/>
          </a:bodyPr>
          <a:lstStyle>
            <a:lvl1pPr marL="0" indent="0">
              <a:buNone/>
              <a:defRPr sz="1300" b="1" i="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7478F1-ADA6-114D-9551-E951119246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187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882" y="0"/>
            <a:ext cx="12199882" cy="1797804"/>
          </a:xfrm>
          <a:prstGeom prst="rect">
            <a:avLst/>
          </a:prstGeom>
          <a:solidFill>
            <a:srgbClr val="002060">
              <a:alpha val="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54983"/>
            <a:ext cx="10502685" cy="141034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-7882" y="6493790"/>
            <a:ext cx="1361087" cy="364210"/>
          </a:xfrm>
          <a:prstGeom prst="rect">
            <a:avLst/>
          </a:prstGeom>
        </p:spPr>
        <p:txBody>
          <a:bodyPr vert="horz" lIns="91440" tIns="45720" rIns="91440" bIns="45720" rtlCol="0" anchor="t" anchorCtr="1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E69BD8-3648-7945-9770-FB2E6BE08269}" type="datetime3">
              <a:rPr lang="en-US" smtClean="0"/>
              <a:pPr/>
              <a:t>27 January 2022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A930EC-0AC6-4041-B562-F0E790BC65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874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98BB1AD-349C-5042-A9BE-484C68EE41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61030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A68C-9127-C14C-B9A5-18061C5ED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541724-8001-1A4E-AF5B-5C81AAB66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79619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67D2B-0E63-904A-9DE6-E176F98D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757FB-4F24-954E-B5D5-4399409F3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455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63ACB-4EB1-ED44-8C80-D05CC350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87510-3ABE-2540-A5CD-AEAAC48E1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96494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BA6B6-DD10-E74F-BBE0-09833CDAF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CE7B7-659C-B84F-B1A0-4A9D3D153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5C3A5-065C-5449-BE8F-6F0AD29B7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105432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5746A-3B0E-8A43-97D7-44ADB274A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18C6B-02E5-8D44-95CA-F893EE6AB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3484A-7648-E346-932F-EE31C3095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BDC68-6EE0-AF42-8BA8-36E12AE94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8052F0-E3F5-6B47-915E-E79CC080E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999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F739-D444-2D49-8365-D011425B6819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64C545F-CC6B-1746-B1DD-CD203D6E1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Dr. Sajedul Talukder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2EEDC4-717C-B747-9957-F5664E5CC4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42198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2225C-D96B-C941-A378-4AAC4CF10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62912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781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C348-09D1-C048-B67A-1F69F226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8A36B-ED4D-4B45-9864-009C167FE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6457B-6C3F-5B45-8754-5F5F88D7F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0755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92FE-3614-344F-8B88-3C9C7EA4C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F4A55B-97B3-244B-8375-809B6F4345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5BD40-27C8-F944-8152-7F63F05B8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2785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95B5-B88F-1040-ADAF-80D1EE212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F671F8-18F7-F848-BD98-3254D1BFD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49882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40732F-FFFF-654C-BF63-F3280D4C97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3E114-2012-1D46-9E85-8E574863B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8760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63E3-82EC-A848-9710-7987A864C8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141E74-5D8E-E148-B63E-DCD77A6CE98B}"/>
              </a:ext>
            </a:extLst>
          </p:cNvPr>
          <p:cNvSpPr/>
          <p:nvPr userDrawn="1"/>
        </p:nvSpPr>
        <p:spPr>
          <a:xfrm>
            <a:off x="-7882" y="0"/>
            <a:ext cx="12199882" cy="1797804"/>
          </a:xfrm>
          <a:prstGeom prst="rect">
            <a:avLst/>
          </a:prstGeom>
          <a:solidFill>
            <a:srgbClr val="002060">
              <a:alpha val="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D824C76-6369-6B4C-98A1-220EB321ECDB}"/>
              </a:ext>
            </a:extLst>
          </p:cNvPr>
          <p:cNvSpPr txBox="1">
            <a:spLocks/>
          </p:cNvSpPr>
          <p:nvPr userDrawn="1"/>
        </p:nvSpPr>
        <p:spPr>
          <a:xfrm>
            <a:off x="-7882" y="6493790"/>
            <a:ext cx="1361087" cy="364210"/>
          </a:xfrm>
          <a:prstGeom prst="rect">
            <a:avLst/>
          </a:prstGeom>
        </p:spPr>
        <p:txBody>
          <a:bodyPr vert="horz" lIns="91440" tIns="45720" rIns="91440" bIns="45720" rtlCol="0" anchor="t" anchorCtr="1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E69BD8-3648-7945-9770-FB2E6BE08269}" type="datetime3">
              <a:rPr lang="en-US" sz="1400" smtClean="0"/>
              <a:pPr/>
              <a:t>27 January 2022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43563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F739-D444-2D49-8365-D011425B6819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64C545F-CC6B-1746-B1DD-CD203D6E1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Dr. Sajedul Talukder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6938F-C6A9-8445-82AD-D117AF9FC7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721010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1CBD-57C8-EF4A-90DF-A2D5555D9928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5B12A9-5CF9-064C-8729-E8B1E5279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Dr. Sajedul Talukder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D3B9FD-9476-8547-ACE1-0789A997AF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0881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4AB0-2FEC-7F4A-A9C7-810BDEE4ECD3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70A5B93-F407-3F45-ADD5-EA1A0B384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Dr. Sajedul Talukder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70A453-7C7D-0B44-B75D-D6EB1A4261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1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1CBD-57C8-EF4A-90DF-A2D5555D9928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5B12A9-5CF9-064C-8729-E8B1E5279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Dr. Sajedul Talukder</a:t>
            </a:r>
          </a:p>
        </p:txBody>
      </p:sp>
    </p:spTree>
    <p:extLst>
      <p:ext uri="{BB962C8B-B14F-4D97-AF65-F5344CB8AC3E}">
        <p14:creationId xmlns:p14="http://schemas.microsoft.com/office/powerpoint/2010/main" val="19504303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AD48-39CC-574F-A277-7DDF4D97C115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416BF52-7EED-6B45-B23D-85F58128E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Dr. Sajedul Talukder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E1C265-E6A1-0644-9468-7F8069FBD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48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453E-52F8-5243-9430-148D4C4741B0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1D8A86-AF7E-8C48-825A-10A9BC40B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Dr. Sajedul Talukder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083D65-F9FD-5C48-A791-4D4D4BA494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675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11A0-C4D5-0A41-96FB-B1A622FC2FA8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2ADAB6-4197-0F4D-9626-CFFC33B1B6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624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AB8D-1F8B-5C46-AE68-5364F04CE7C8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48257F-430A-1D41-9EB0-96D18E8A1D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9615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6262-A375-6944-A3A6-738BB5912950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6523FC-82FB-C24E-A06A-A622A9DE3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550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4C05-CC1E-984E-9930-1DFA8CFF9417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8F1500-06DD-E540-92FF-F1858A77FB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87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B14D-F989-2A4E-B0AF-6542590B9072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2D427C-EFE3-904F-90A8-F4636622E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5068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7882" y="0"/>
            <a:ext cx="12199882" cy="890015"/>
          </a:xfrm>
          <a:prstGeom prst="rect">
            <a:avLst/>
          </a:prstGeom>
          <a:solidFill>
            <a:srgbClr val="002060">
              <a:alpha val="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399" y="1052876"/>
            <a:ext cx="10163502" cy="5107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00750" y="6374958"/>
            <a:ext cx="4114800" cy="365125"/>
          </a:xfrm>
        </p:spPr>
        <p:txBody>
          <a:bodyPr/>
          <a:lstStyle/>
          <a:p>
            <a:r>
              <a:rPr lang="en-US" dirty="0"/>
              <a:t>Md Mizanur Rahman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96702" y="6356348"/>
            <a:ext cx="2743200" cy="365125"/>
          </a:xfrm>
        </p:spPr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676399" y="35859"/>
            <a:ext cx="10163502" cy="658368"/>
          </a:xfrm>
          <a:noFill/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284B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882" y="6493790"/>
            <a:ext cx="1361087" cy="364210"/>
          </a:xfrm>
        </p:spPr>
        <p:txBody>
          <a:bodyPr anchor="t" anchorCtr="1"/>
          <a:lstStyle/>
          <a:p>
            <a:fld id="{D5E69BD8-3648-7945-9770-FB2E6BE08269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0" y="1052876"/>
            <a:ext cx="1353205" cy="4815909"/>
          </a:xfrm>
        </p:spPr>
        <p:txBody>
          <a:bodyPr>
            <a:normAutofit/>
          </a:bodyPr>
          <a:lstStyle>
            <a:lvl1pPr marL="0" indent="0">
              <a:buNone/>
              <a:defRPr sz="1300" b="1" i="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E50029-353A-FA4F-BE03-73465AF295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4665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882" y="0"/>
            <a:ext cx="12199882" cy="1797804"/>
          </a:xfrm>
          <a:prstGeom prst="rect">
            <a:avLst/>
          </a:prstGeom>
          <a:solidFill>
            <a:srgbClr val="002060">
              <a:alpha val="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54983"/>
            <a:ext cx="10502685" cy="141034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-7882" y="6493790"/>
            <a:ext cx="1361087" cy="364210"/>
          </a:xfrm>
          <a:prstGeom prst="rect">
            <a:avLst/>
          </a:prstGeom>
        </p:spPr>
        <p:txBody>
          <a:bodyPr vert="horz" lIns="91440" tIns="45720" rIns="91440" bIns="45720" rtlCol="0" anchor="t" anchorCtr="1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E69BD8-3648-7945-9770-FB2E6BE08269}" type="datetime3">
              <a:rPr lang="en-US" smtClean="0"/>
              <a:pPr/>
              <a:t>27 January 2022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68D067-C447-BE43-9571-75FB7BCCFC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6438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A68C-9127-C14C-B9A5-18061C5ED3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541724-8001-1A4E-AF5B-5C81AAB66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23593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4AB0-2FEC-7F4A-A9C7-810BDEE4ECD3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70A5B93-F407-3F45-ADD5-EA1A0B384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Dr. Sajedul Talukder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03BE65-6D08-A541-AFB7-FE241AAF34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00351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67D2B-0E63-904A-9DE6-E176F98D9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757FB-4F24-954E-B5D5-4399409F34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086795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63ACB-4EB1-ED44-8C80-D05CC350F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87510-3ABE-2540-A5CD-AEAAC48E1C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25507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BBA6B6-DD10-E74F-BBE0-09833CDAF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CE7B7-659C-B84F-B1A0-4A9D3D1535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E5C3A5-065C-5449-BE8F-6F0AD29B73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400966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5746A-3B0E-8A43-97D7-44ADB274AD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B18C6B-02E5-8D44-95CA-F893EE6ABB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A3484A-7648-E346-932F-EE31C30958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EBDC68-6EE0-AF42-8BA8-36E12AE94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8052F0-E3F5-6B47-915E-E79CC080E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17424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2225C-D96B-C941-A378-4AAC4CF10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041398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77652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FC348-09D1-C048-B67A-1F69F2262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58A36B-ED4D-4B45-9864-009C167FE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A6457B-6C3F-5B45-8754-5F5F88D7F6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153844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A92FE-3614-344F-8B88-3C9C7EA4C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F4A55B-97B3-244B-8375-809B6F4345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85BD40-27C8-F944-8152-7F63F05B8F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35664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E95B5-B88F-1040-ADAF-80D1EE212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F671F8-18F7-F848-BD98-3254D1BFDD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323454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40732F-FFFF-654C-BF63-F3280D4C97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3E114-2012-1D46-9E85-8E574863B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34707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AD48-39CC-574F-A277-7DDF4D97C115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416BF52-7EED-6B45-B23D-85F58128E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Dr. Sajedul Talukder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4C7985A-AD75-DD42-A9DE-5F48E90E19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3133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C563E3-82EC-A848-9710-7987A864C87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141E74-5D8E-E148-B63E-DCD77A6CE98B}"/>
              </a:ext>
            </a:extLst>
          </p:cNvPr>
          <p:cNvSpPr/>
          <p:nvPr userDrawn="1"/>
        </p:nvSpPr>
        <p:spPr>
          <a:xfrm>
            <a:off x="-7882" y="0"/>
            <a:ext cx="12199882" cy="1797804"/>
          </a:xfrm>
          <a:prstGeom prst="rect">
            <a:avLst/>
          </a:prstGeom>
          <a:solidFill>
            <a:srgbClr val="002060">
              <a:alpha val="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D824C76-6369-6B4C-98A1-220EB321ECDB}"/>
              </a:ext>
            </a:extLst>
          </p:cNvPr>
          <p:cNvSpPr txBox="1">
            <a:spLocks/>
          </p:cNvSpPr>
          <p:nvPr userDrawn="1"/>
        </p:nvSpPr>
        <p:spPr>
          <a:xfrm>
            <a:off x="-7882" y="6493790"/>
            <a:ext cx="1361087" cy="364210"/>
          </a:xfrm>
          <a:prstGeom prst="rect">
            <a:avLst/>
          </a:prstGeom>
        </p:spPr>
        <p:txBody>
          <a:bodyPr vert="horz" lIns="91440" tIns="45720" rIns="91440" bIns="45720" rtlCol="0" anchor="t" anchorCtr="1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E69BD8-3648-7945-9770-FB2E6BE08269}" type="datetime3">
              <a:rPr lang="en-US" sz="1400" smtClean="0"/>
              <a:pPr/>
              <a:t>27 January 2022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236338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6F739-D444-2D49-8365-D011425B6819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64C545F-CC6B-1746-B1DD-CD203D6E1F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Dr. Sajedul Talukder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6938F-C6A9-8445-82AD-D117AF9FC7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213410"/>
      </p:ext>
    </p:extLst>
  </p:cSld>
  <p:clrMapOvr>
    <a:masterClrMapping/>
  </p:clrMapOvr>
  <p:hf hdr="0" ft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C1CBD-57C8-EF4A-90DF-A2D5555D9928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5B12A9-5CF9-064C-8729-E8B1E52791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Dr. Sajedul Talukder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D3B9FD-9476-8547-ACE1-0789A997AF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354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44AB0-2FEC-7F4A-A9C7-810BDEE4ECD3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70A5B93-F407-3F45-ADD5-EA1A0B3844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Dr. Sajedul Talukder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970A453-7C7D-0B44-B75D-D6EB1A4261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407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7AD48-39CC-574F-A277-7DDF4D97C115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0416BF52-7EED-6B45-B23D-85F58128E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Dr. Sajedul Talukder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FE1C265-E6A1-0644-9468-7F8069FBD0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22710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453E-52F8-5243-9430-148D4C4741B0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1D8A86-AF7E-8C48-825A-10A9BC40B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Dr. Sajedul Talukder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083D65-F9FD-5C48-A791-4D4D4BA494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12608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11A0-C4D5-0A41-96FB-B1A622FC2FA8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2ADAB6-4197-0F4D-9626-CFFC33B1B6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358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AB8D-1F8B-5C46-AE68-5364F04CE7C8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48257F-430A-1D41-9EB0-96D18E8A1D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7491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6262-A375-6944-A3A6-738BB5912950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66523FC-82FB-C24E-A06A-A622A9DE3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773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B4C05-CC1E-984E-9930-1DFA8CFF9417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F8F1500-06DD-E540-92FF-F1858A77FB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627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2453E-52F8-5243-9430-148D4C4741B0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B1D8A86-AF7E-8C48-825A-10A9BC40B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Dr. Sajedul Talukder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B3666E-FFEF-8D42-95C7-DDB8A9A9091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5229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5B14D-F989-2A4E-B0AF-6542590B9072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2D427C-EFE3-904F-90A8-F4636622E9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16275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-7882" y="0"/>
            <a:ext cx="12199882" cy="890015"/>
          </a:xfrm>
          <a:prstGeom prst="rect">
            <a:avLst/>
          </a:prstGeom>
          <a:solidFill>
            <a:srgbClr val="002060">
              <a:alpha val="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399" y="1052876"/>
            <a:ext cx="10163502" cy="51076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700750" y="6374958"/>
            <a:ext cx="4114800" cy="365125"/>
          </a:xfrm>
        </p:spPr>
        <p:txBody>
          <a:bodyPr/>
          <a:lstStyle/>
          <a:p>
            <a:r>
              <a:rPr lang="en-US" dirty="0"/>
              <a:t>Md Mizanur Rahman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96702" y="6356348"/>
            <a:ext cx="2743200" cy="365125"/>
          </a:xfrm>
        </p:spPr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1676399" y="35859"/>
            <a:ext cx="10163502" cy="658368"/>
          </a:xfrm>
          <a:noFill/>
        </p:spPr>
        <p:txBody>
          <a:bodyPr>
            <a:normAutofit/>
          </a:bodyPr>
          <a:lstStyle>
            <a:lvl1pPr>
              <a:defRPr sz="3200" b="1" i="0" baseline="0">
                <a:solidFill>
                  <a:srgbClr val="284B8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882" y="6493790"/>
            <a:ext cx="1361087" cy="364210"/>
          </a:xfrm>
        </p:spPr>
        <p:txBody>
          <a:bodyPr anchor="t" anchorCtr="1"/>
          <a:lstStyle/>
          <a:p>
            <a:fld id="{D5E69BD8-3648-7945-9770-FB2E6BE08269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0" y="1052876"/>
            <a:ext cx="1353205" cy="4815909"/>
          </a:xfrm>
        </p:spPr>
        <p:txBody>
          <a:bodyPr>
            <a:normAutofit/>
          </a:bodyPr>
          <a:lstStyle>
            <a:lvl1pPr marL="0" indent="0">
              <a:buNone/>
              <a:defRPr sz="1300" b="1" i="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EE50029-353A-FA4F-BE03-73465AF295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413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7882" y="0"/>
            <a:ext cx="12199882" cy="1797804"/>
          </a:xfrm>
          <a:prstGeom prst="rect">
            <a:avLst/>
          </a:prstGeom>
          <a:solidFill>
            <a:srgbClr val="002060">
              <a:alpha val="705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154983"/>
            <a:ext cx="10502685" cy="1410346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-7882" y="6493790"/>
            <a:ext cx="1361087" cy="364210"/>
          </a:xfrm>
          <a:prstGeom prst="rect">
            <a:avLst/>
          </a:prstGeom>
        </p:spPr>
        <p:txBody>
          <a:bodyPr vert="horz" lIns="91440" tIns="45720" rIns="91440" bIns="45720" rtlCol="0" anchor="t" anchorCtr="1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E69BD8-3648-7945-9770-FB2E6BE08269}" type="datetime3">
              <a:rPr lang="en-US" smtClean="0"/>
              <a:pPr/>
              <a:t>27 January 2022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868D067-C447-BE43-9571-75FB7BCCFC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266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F11A0-C4D5-0A41-96FB-B1A622FC2FA8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73CD24-BD09-FC4B-8707-173C5E4B54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461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8AB8D-1F8B-5C46-AE68-5364F04CE7C8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37E7F1-992D-8C42-A745-22F9418979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40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46262-A375-6944-A3A6-738BB5912950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Md Mizanur Rahman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2CC2F6-84CE-1846-9D30-25E1C5ED0A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943" y="238778"/>
            <a:ext cx="769257" cy="47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4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9544" y="-41275"/>
            <a:ext cx="10204255" cy="937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6F739-D444-2D49-8365-D011425B6819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Dr. Sajedul Talukder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170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  <p:sldLayoutId id="2147483842" r:id="rId12"/>
    <p:sldLayoutId id="2147483662" r:id="rId13"/>
    <p:sldLayoutId id="2147483843" r:id="rId1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6745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9544" y="-41275"/>
            <a:ext cx="10204255" cy="937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6F739-D444-2D49-8365-D011425B6819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Dr. Sajedul Talukder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097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077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9544" y="-41275"/>
            <a:ext cx="10204255" cy="937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6F739-D444-2D49-8365-D011425B6819}" type="datetime3">
              <a:rPr lang="en-US" smtClean="0"/>
              <a:t>27 January 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Dr. Sajedul Talukder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1338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t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349" y="420685"/>
            <a:ext cx="11026989" cy="915545"/>
          </a:xfrm>
        </p:spPr>
        <p:txBody>
          <a:bodyPr>
            <a:noAutofit/>
          </a:bodyPr>
          <a:lstStyle/>
          <a:p>
            <a:r>
              <a:rPr lang="en-US" altLang="en-US" sz="5400" b="1" dirty="0"/>
              <a:t>Algorithm Analysis</a:t>
            </a:r>
            <a:endParaRPr lang="en-US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26239" y="4892771"/>
            <a:ext cx="5677546" cy="628999"/>
          </a:xfrm>
        </p:spPr>
        <p:txBody>
          <a:bodyPr>
            <a:noAutofit/>
          </a:bodyPr>
          <a:lstStyle/>
          <a:p>
            <a:r>
              <a:rPr lang="en-US" sz="3500" dirty="0"/>
              <a:t>Dr. Sajedul Talukder</a:t>
            </a:r>
          </a:p>
          <a:p>
            <a:endParaRPr lang="en-US" sz="35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66862" y="4200042"/>
            <a:ext cx="9144000" cy="4026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Lecture note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A26AEAE-1E23-4848-B925-AB99180B1282}"/>
              </a:ext>
            </a:extLst>
          </p:cNvPr>
          <p:cNvSpPr txBox="1">
            <a:spLocks/>
          </p:cNvSpPr>
          <p:nvPr/>
        </p:nvSpPr>
        <p:spPr>
          <a:xfrm>
            <a:off x="1550150" y="2793135"/>
            <a:ext cx="9144000" cy="40263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solidFill>
                  <a:srgbClr val="00297C"/>
                </a:solidFill>
              </a:rPr>
              <a:t>CS 330 Intro to the Design and Analysis </a:t>
            </a:r>
            <a:r>
              <a:rPr lang="en-US" sz="2800">
                <a:solidFill>
                  <a:srgbClr val="00297C"/>
                </a:solidFill>
              </a:rPr>
              <a:t>of Algorithms</a:t>
            </a:r>
            <a:endParaRPr lang="en-US" sz="2800" dirty="0">
              <a:solidFill>
                <a:srgbClr val="00297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5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080"/>
    </mc:Choice>
    <mc:Fallback xmlns="">
      <p:transition spd="slow" advTm="270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>
            <a:extLst>
              <a:ext uri="{FF2B5EF4-FFF2-40B4-BE49-F238E27FC236}">
                <a16:creationId xmlns:a16="http://schemas.microsoft.com/office/drawing/2014/main" id="{DC1A0BDA-F967-F34B-AAF5-B7B3190D2B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Asymptotic Notation</a:t>
            </a:r>
          </a:p>
        </p:txBody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5D2BA691-2ACF-CA40-9BBE-D528125B3C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28851" y="1220788"/>
            <a:ext cx="8259763" cy="5149850"/>
          </a:xfrm>
        </p:spPr>
        <p:txBody>
          <a:bodyPr/>
          <a:lstStyle/>
          <a:p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CC0000"/>
                </a:solidFill>
                <a:latin typeface="Symbol" pitchFamily="2" charset="2"/>
              </a:rPr>
              <a:t>Q</a:t>
            </a:r>
            <a:r>
              <a:rPr lang="en-US" altLang="en-US" b="1" dirty="0">
                <a:solidFill>
                  <a:srgbClr val="CC0000"/>
                </a:solidFill>
              </a:rPr>
              <a:t>, </a:t>
            </a:r>
            <a:r>
              <a:rPr lang="en-US" altLang="en-US" b="1" i="1" dirty="0">
                <a:solidFill>
                  <a:srgbClr val="CC0000"/>
                </a:solidFill>
              </a:rPr>
              <a:t>O</a:t>
            </a:r>
            <a:r>
              <a:rPr lang="en-US" altLang="en-US" b="1" dirty="0">
                <a:solidFill>
                  <a:srgbClr val="CC0000"/>
                </a:solidFill>
              </a:rPr>
              <a:t>, </a:t>
            </a:r>
            <a:r>
              <a:rPr lang="en-US" altLang="en-US" b="1" dirty="0">
                <a:solidFill>
                  <a:srgbClr val="CC0000"/>
                </a:solidFill>
                <a:latin typeface="Symbol" pitchFamily="2" charset="2"/>
              </a:rPr>
              <a:t>W</a:t>
            </a:r>
            <a:r>
              <a:rPr lang="en-US" altLang="en-US" b="1" dirty="0">
                <a:solidFill>
                  <a:srgbClr val="CC0000"/>
                </a:solidFill>
              </a:rPr>
              <a:t>, </a:t>
            </a:r>
            <a:r>
              <a:rPr lang="en-US" altLang="en-US" b="1" i="1" dirty="0">
                <a:solidFill>
                  <a:srgbClr val="CC0000"/>
                </a:solidFill>
              </a:rPr>
              <a:t>o</a:t>
            </a:r>
            <a:r>
              <a:rPr lang="en-US" altLang="en-US" b="1" dirty="0">
                <a:solidFill>
                  <a:srgbClr val="CC0000"/>
                </a:solidFill>
              </a:rPr>
              <a:t>, </a:t>
            </a:r>
            <a:r>
              <a:rPr lang="en-US" altLang="en-US" b="1" dirty="0">
                <a:solidFill>
                  <a:srgbClr val="CC0000"/>
                </a:solidFill>
                <a:latin typeface="Symbol" pitchFamily="2" charset="2"/>
              </a:rPr>
              <a:t>w</a:t>
            </a:r>
            <a:endParaRPr lang="en-US" altLang="en-US" b="1" dirty="0">
              <a:solidFill>
                <a:srgbClr val="CC0000"/>
              </a:solidFill>
            </a:endParaRPr>
          </a:p>
          <a:p>
            <a:r>
              <a:rPr lang="en-US" altLang="en-US" dirty="0"/>
              <a:t>Defined for functions over the natural numbers.</a:t>
            </a:r>
          </a:p>
          <a:p>
            <a:pPr lvl="1"/>
            <a:r>
              <a:rPr lang="en-US" altLang="en-US" b="1" u="sng" dirty="0">
                <a:solidFill>
                  <a:schemeClr val="hlink"/>
                </a:solidFill>
              </a:rPr>
              <a:t>Ex:</a:t>
            </a:r>
            <a:r>
              <a:rPr lang="en-US" altLang="en-US" dirty="0"/>
              <a:t>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  =  </a:t>
            </a:r>
            <a:r>
              <a:rPr lang="en-US" altLang="en-US" dirty="0">
                <a:latin typeface="Symbol" pitchFamily="2" charset="2"/>
              </a:rPr>
              <a:t>Q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baseline="30000" dirty="0"/>
              <a:t>2</a:t>
            </a:r>
            <a:r>
              <a:rPr lang="en-US" altLang="en-US" dirty="0"/>
              <a:t>).</a:t>
            </a:r>
          </a:p>
          <a:p>
            <a:pPr lvl="1"/>
            <a:r>
              <a:rPr lang="en-US" altLang="en-US" dirty="0"/>
              <a:t>Describes how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 grows in comparison to </a:t>
            </a:r>
            <a:r>
              <a:rPr lang="en-US" altLang="en-US" i="1" dirty="0"/>
              <a:t>n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Define a </a:t>
            </a:r>
            <a:r>
              <a:rPr lang="en-US" altLang="en-US" b="1" i="1" dirty="0">
                <a:solidFill>
                  <a:srgbClr val="CC0000"/>
                </a:solidFill>
              </a:rPr>
              <a:t>set</a:t>
            </a:r>
            <a:r>
              <a:rPr lang="en-US" altLang="en-US" dirty="0"/>
              <a:t> of functions; in practice used to compare two function sizes.</a:t>
            </a:r>
          </a:p>
          <a:p>
            <a:r>
              <a:rPr lang="en-US" altLang="en-US" dirty="0"/>
              <a:t>The notations describe different rate-of-growth relations between the defining function and the defined set of functions.</a:t>
            </a:r>
          </a:p>
        </p:txBody>
      </p:sp>
    </p:spTree>
    <p:extLst>
      <p:ext uri="{BB962C8B-B14F-4D97-AF65-F5344CB8AC3E}">
        <p14:creationId xmlns:p14="http://schemas.microsoft.com/office/powerpoint/2010/main" val="745340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426" name="Rectangle 2">
            <a:extLst>
              <a:ext uri="{FF2B5EF4-FFF2-40B4-BE49-F238E27FC236}">
                <a16:creationId xmlns:a16="http://schemas.microsoft.com/office/drawing/2014/main" id="{1B329F65-179E-1841-89C4-BAC19AC988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Oh notation</a:t>
            </a:r>
            <a:endParaRPr lang="en-US" altLang="en-US" dirty="0">
              <a:sym typeface="Symbol" pitchFamily="2" charset="2"/>
            </a:endParaRPr>
          </a:p>
        </p:txBody>
      </p:sp>
      <p:sp>
        <p:nvSpPr>
          <p:cNvPr id="487428" name="Rectangle 4">
            <a:extLst>
              <a:ext uri="{FF2B5EF4-FFF2-40B4-BE49-F238E27FC236}">
                <a16:creationId xmlns:a16="http://schemas.microsoft.com/office/drawing/2014/main" id="{9C714007-38E1-2E43-BC88-5EA3583F31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954213"/>
            <a:ext cx="4870450" cy="1898650"/>
          </a:xfrm>
          <a:prstGeom prst="rect">
            <a:avLst/>
          </a:prstGeom>
          <a:solidFill>
            <a:srgbClr val="CCECFF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20000"/>
              </a:spcAft>
              <a:buClr>
                <a:srgbClr val="FF6600"/>
              </a:buClr>
              <a:buSzPct val="80000"/>
              <a:buFont typeface="Wingdings" pitchFamily="2" charset="2"/>
              <a:buNone/>
            </a:pPr>
            <a:r>
              <a:rPr kumimoji="1" lang="en-US" altLang="en-US" sz="2600" b="1" i="1">
                <a:solidFill>
                  <a:schemeClr val="accent1"/>
                </a:solidFill>
                <a:sym typeface="Symbol" pitchFamily="2" charset="2"/>
              </a:rPr>
              <a:t>O</a:t>
            </a:r>
            <a:r>
              <a:rPr kumimoji="1" lang="en-US" altLang="en-US" sz="2600" b="1">
                <a:solidFill>
                  <a:schemeClr val="accent1"/>
                </a:solidFill>
              </a:rPr>
              <a:t>(</a:t>
            </a:r>
            <a:r>
              <a:rPr kumimoji="1" lang="en-US" altLang="en-US" sz="2600" b="1" i="1">
                <a:solidFill>
                  <a:schemeClr val="accent1"/>
                </a:solidFill>
              </a:rPr>
              <a:t>g</a:t>
            </a:r>
            <a:r>
              <a:rPr kumimoji="1" lang="en-US" altLang="en-US" sz="2600" b="1">
                <a:solidFill>
                  <a:schemeClr val="accent1"/>
                </a:solidFill>
              </a:rPr>
              <a:t>(</a:t>
            </a:r>
            <a:r>
              <a:rPr kumimoji="1" lang="en-US" altLang="en-US" sz="2600" b="1" i="1">
                <a:solidFill>
                  <a:schemeClr val="accent1"/>
                </a:solidFill>
              </a:rPr>
              <a:t>n</a:t>
            </a:r>
            <a:r>
              <a:rPr kumimoji="1" lang="en-US" altLang="en-US" sz="2600" b="1">
                <a:solidFill>
                  <a:schemeClr val="accent1"/>
                </a:solidFill>
              </a:rPr>
              <a:t>)) =</a:t>
            </a:r>
            <a:r>
              <a:rPr kumimoji="1" lang="en-US" altLang="en-US" sz="2600" b="1">
                <a:solidFill>
                  <a:schemeClr val="hlink"/>
                </a:solidFill>
              </a:rPr>
              <a:t> </a:t>
            </a:r>
            <a:r>
              <a:rPr kumimoji="1" lang="en-US" altLang="en-US" sz="3000" b="1">
                <a:solidFill>
                  <a:schemeClr val="hlink"/>
                </a:solidFill>
              </a:rPr>
              <a:t>{</a:t>
            </a:r>
            <a:r>
              <a:rPr kumimoji="1" lang="en-US" altLang="en-US" sz="2600" b="1" i="1">
                <a:solidFill>
                  <a:schemeClr val="hlink"/>
                </a:solidFill>
              </a:rPr>
              <a:t>f</a:t>
            </a:r>
            <a:r>
              <a:rPr kumimoji="1" lang="en-US" altLang="en-US" sz="2600" b="1">
                <a:solidFill>
                  <a:schemeClr val="hlink"/>
                </a:solidFill>
              </a:rPr>
              <a:t>(</a:t>
            </a:r>
            <a:r>
              <a:rPr kumimoji="1" lang="en-US" altLang="en-US" sz="2600" b="1" i="1">
                <a:solidFill>
                  <a:schemeClr val="hlink"/>
                </a:solidFill>
              </a:rPr>
              <a:t>n</a:t>
            </a:r>
            <a:r>
              <a:rPr kumimoji="1" lang="en-US" altLang="en-US" sz="2600" b="1">
                <a:solidFill>
                  <a:schemeClr val="hlink"/>
                </a:solidFill>
              </a:rPr>
              <a:t>) : </a:t>
            </a:r>
            <a:br>
              <a:rPr kumimoji="1" lang="en-US" altLang="en-US" sz="2600" b="1">
                <a:solidFill>
                  <a:schemeClr val="hlink"/>
                </a:solidFill>
              </a:rPr>
            </a:br>
            <a:r>
              <a:rPr kumimoji="1" lang="en-US" altLang="en-US" sz="2600" b="1">
                <a:solidFill>
                  <a:srgbClr val="FF3300"/>
                </a:solidFill>
                <a:sym typeface="Symbol" pitchFamily="2" charset="2"/>
              </a:rPr>
              <a:t> </a:t>
            </a:r>
            <a:r>
              <a:rPr kumimoji="1" lang="en-US" altLang="en-US" sz="2600" b="1">
                <a:solidFill>
                  <a:srgbClr val="FF3300"/>
                </a:solidFill>
              </a:rPr>
              <a:t>positive constants </a:t>
            </a:r>
            <a:r>
              <a:rPr kumimoji="1" lang="en-US" altLang="en-US" sz="2600" b="1" i="1">
                <a:solidFill>
                  <a:srgbClr val="FF3300"/>
                </a:solidFill>
              </a:rPr>
              <a:t>c</a:t>
            </a:r>
            <a:r>
              <a:rPr kumimoji="1" lang="en-US" altLang="en-US" sz="2600" b="1">
                <a:solidFill>
                  <a:srgbClr val="FF3300"/>
                </a:solidFill>
              </a:rPr>
              <a:t> and </a:t>
            </a:r>
            <a:r>
              <a:rPr kumimoji="1" lang="en-US" altLang="en-US" sz="2600" b="1" i="1">
                <a:solidFill>
                  <a:srgbClr val="FF3300"/>
                </a:solidFill>
              </a:rPr>
              <a:t>n</a:t>
            </a:r>
            <a:r>
              <a:rPr kumimoji="1" lang="en-US" altLang="en-US" sz="2600" b="1" baseline="-25000">
                <a:solidFill>
                  <a:srgbClr val="FF3300"/>
                </a:solidFill>
              </a:rPr>
              <a:t>0,</a:t>
            </a:r>
            <a:r>
              <a:rPr kumimoji="1" lang="en-US" altLang="en-US" sz="2600" b="1">
                <a:solidFill>
                  <a:schemeClr val="hlink"/>
                </a:solidFill>
              </a:rPr>
              <a:t> </a:t>
            </a:r>
            <a:r>
              <a:rPr kumimoji="1" lang="en-US" altLang="en-US" sz="2600" b="1">
                <a:solidFill>
                  <a:srgbClr val="CC0000"/>
                </a:solidFill>
              </a:rPr>
              <a:t>such that </a:t>
            </a:r>
            <a:r>
              <a:rPr kumimoji="1" lang="en-US" altLang="en-US" b="1">
                <a:solidFill>
                  <a:srgbClr val="CC0000"/>
                </a:solidFill>
                <a:sym typeface="Symbol" pitchFamily="2" charset="2"/>
              </a:rPr>
              <a:t></a:t>
            </a:r>
            <a:r>
              <a:rPr kumimoji="1" lang="en-US" altLang="en-US" b="1" i="1">
                <a:solidFill>
                  <a:srgbClr val="CC0000"/>
                </a:solidFill>
              </a:rPr>
              <a:t>n </a:t>
            </a:r>
            <a:r>
              <a:rPr kumimoji="1" lang="en-US" altLang="en-US" b="1">
                <a:solidFill>
                  <a:srgbClr val="CC0000"/>
                </a:solidFill>
                <a:sym typeface="Symbol" pitchFamily="2" charset="2"/>
              </a:rPr>
              <a:t></a:t>
            </a:r>
            <a:r>
              <a:rPr kumimoji="1" lang="en-US" altLang="en-US" b="1" i="1">
                <a:solidFill>
                  <a:srgbClr val="CC0000"/>
                </a:solidFill>
              </a:rPr>
              <a:t>  n</a:t>
            </a:r>
            <a:r>
              <a:rPr kumimoji="1" lang="en-US" altLang="en-US" b="1" baseline="-25000">
                <a:solidFill>
                  <a:srgbClr val="CC0000"/>
                </a:solidFill>
              </a:rPr>
              <a:t>0</a:t>
            </a:r>
            <a:r>
              <a:rPr kumimoji="1" lang="en-US" altLang="en-US">
                <a:solidFill>
                  <a:srgbClr val="CC0000"/>
                </a:solidFill>
              </a:rPr>
              <a:t>,</a:t>
            </a:r>
            <a:endParaRPr kumimoji="1" lang="en-US" altLang="en-US" sz="2600" b="1">
              <a:solidFill>
                <a:srgbClr val="CC0000"/>
              </a:solidFill>
            </a:endParaRPr>
          </a:p>
          <a:p>
            <a:pPr>
              <a:spcAft>
                <a:spcPct val="20000"/>
              </a:spcAft>
              <a:buClr>
                <a:srgbClr val="FF6600"/>
              </a:buClr>
              <a:buSzPct val="80000"/>
              <a:buFont typeface="Wingdings" pitchFamily="2" charset="2"/>
              <a:buNone/>
            </a:pPr>
            <a:r>
              <a:rPr kumimoji="1" lang="en-US" altLang="en-US" sz="2200" b="1">
                <a:solidFill>
                  <a:schemeClr val="hlink"/>
                </a:solidFill>
              </a:rPr>
              <a:t>we have</a:t>
            </a:r>
            <a:r>
              <a:rPr kumimoji="1" lang="en-US" altLang="en-US" sz="2600" b="1">
                <a:solidFill>
                  <a:schemeClr val="hlink"/>
                </a:solidFill>
              </a:rPr>
              <a:t> 0 </a:t>
            </a:r>
            <a:r>
              <a:rPr kumimoji="1" lang="en-US" altLang="en-US" sz="2600" b="1">
                <a:solidFill>
                  <a:schemeClr val="hlink"/>
                </a:solidFill>
                <a:sym typeface="Symbol" pitchFamily="2" charset="2"/>
              </a:rPr>
              <a:t></a:t>
            </a:r>
            <a:r>
              <a:rPr kumimoji="1" lang="en-US" altLang="en-US" sz="2600" b="1">
                <a:solidFill>
                  <a:schemeClr val="hlink"/>
                </a:solidFill>
              </a:rPr>
              <a:t>  </a:t>
            </a:r>
            <a:r>
              <a:rPr kumimoji="1" lang="en-US" altLang="en-US" sz="2600" b="1" i="1">
                <a:solidFill>
                  <a:schemeClr val="hlink"/>
                </a:solidFill>
              </a:rPr>
              <a:t>f</a:t>
            </a:r>
            <a:r>
              <a:rPr kumimoji="1" lang="en-US" altLang="en-US" sz="2600" b="1">
                <a:solidFill>
                  <a:schemeClr val="hlink"/>
                </a:solidFill>
              </a:rPr>
              <a:t>(</a:t>
            </a:r>
            <a:r>
              <a:rPr kumimoji="1" lang="en-US" altLang="en-US" sz="2600" b="1" i="1">
                <a:solidFill>
                  <a:schemeClr val="hlink"/>
                </a:solidFill>
              </a:rPr>
              <a:t>n</a:t>
            </a:r>
            <a:r>
              <a:rPr kumimoji="1" lang="en-US" altLang="en-US" sz="2600" b="1">
                <a:solidFill>
                  <a:schemeClr val="hlink"/>
                </a:solidFill>
              </a:rPr>
              <a:t>)</a:t>
            </a:r>
            <a:r>
              <a:rPr kumimoji="1" lang="en-US" altLang="en-US" sz="2600" b="1" i="1">
                <a:solidFill>
                  <a:schemeClr val="hlink"/>
                </a:solidFill>
              </a:rPr>
              <a:t> </a:t>
            </a:r>
            <a:r>
              <a:rPr kumimoji="1" lang="en-US" altLang="en-US" sz="2600" b="1">
                <a:solidFill>
                  <a:schemeClr val="hlink"/>
                </a:solidFill>
                <a:sym typeface="Symbol" pitchFamily="2" charset="2"/>
              </a:rPr>
              <a:t></a:t>
            </a:r>
            <a:r>
              <a:rPr kumimoji="1" lang="en-US" altLang="en-US" sz="2600" b="1">
                <a:solidFill>
                  <a:schemeClr val="hlink"/>
                </a:solidFill>
              </a:rPr>
              <a:t> c</a:t>
            </a:r>
            <a:r>
              <a:rPr kumimoji="1" lang="en-US" altLang="en-US" sz="2600" b="1" i="1">
                <a:solidFill>
                  <a:schemeClr val="hlink"/>
                </a:solidFill>
              </a:rPr>
              <a:t>g</a:t>
            </a:r>
            <a:r>
              <a:rPr kumimoji="1" lang="en-US" altLang="en-US" sz="2600" b="1">
                <a:solidFill>
                  <a:schemeClr val="hlink"/>
                </a:solidFill>
              </a:rPr>
              <a:t>(</a:t>
            </a:r>
            <a:r>
              <a:rPr kumimoji="1" lang="en-US" altLang="en-US" sz="2600" b="1" i="1">
                <a:solidFill>
                  <a:schemeClr val="hlink"/>
                </a:solidFill>
              </a:rPr>
              <a:t>n</a:t>
            </a:r>
            <a:r>
              <a:rPr kumimoji="1" lang="en-US" altLang="en-US" sz="2600" b="1">
                <a:solidFill>
                  <a:schemeClr val="hlink"/>
                </a:solidFill>
              </a:rPr>
              <a:t>) </a:t>
            </a:r>
            <a:r>
              <a:rPr kumimoji="1" lang="en-US" altLang="en-US" sz="3000" b="1">
                <a:solidFill>
                  <a:schemeClr val="hlink"/>
                </a:solidFill>
              </a:rPr>
              <a:t>}</a:t>
            </a:r>
          </a:p>
        </p:txBody>
      </p:sp>
      <p:sp>
        <p:nvSpPr>
          <p:cNvPr id="487429" name="Rectangle 5">
            <a:extLst>
              <a:ext uri="{FF2B5EF4-FFF2-40B4-BE49-F238E27FC236}">
                <a16:creationId xmlns:a16="http://schemas.microsoft.com/office/drawing/2014/main" id="{FAAF6720-E499-3848-B732-66E3FD8A9D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26" y="1068389"/>
            <a:ext cx="51974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20000"/>
              </a:spcAft>
              <a:buClr>
                <a:srgbClr val="FF6600"/>
              </a:buClr>
              <a:buSzPct val="80000"/>
              <a:buFont typeface="Wingdings" pitchFamily="2" charset="2"/>
              <a:buNone/>
            </a:pPr>
            <a:r>
              <a:rPr kumimoji="1" lang="en-US" altLang="en-US" sz="2600"/>
              <a:t>For function </a:t>
            </a:r>
            <a:r>
              <a:rPr kumimoji="1" lang="en-US" altLang="en-US" sz="2600" i="1"/>
              <a:t>g</a:t>
            </a:r>
            <a:r>
              <a:rPr kumimoji="1" lang="en-US" altLang="en-US" sz="2600"/>
              <a:t>(</a:t>
            </a:r>
            <a:r>
              <a:rPr kumimoji="1" lang="en-US" altLang="en-US" sz="2600" i="1"/>
              <a:t>n</a:t>
            </a:r>
            <a:r>
              <a:rPr kumimoji="1" lang="en-US" altLang="en-US" sz="2600"/>
              <a:t>), we define </a:t>
            </a:r>
            <a:r>
              <a:rPr kumimoji="1" lang="en-US" altLang="en-US" sz="2600" i="1">
                <a:sym typeface="Symbol" pitchFamily="2" charset="2"/>
              </a:rPr>
              <a:t>O</a:t>
            </a:r>
            <a:r>
              <a:rPr kumimoji="1" lang="en-US" altLang="en-US" sz="2600"/>
              <a:t>(</a:t>
            </a:r>
            <a:r>
              <a:rPr kumimoji="1" lang="en-US" altLang="en-US" sz="2600" i="1"/>
              <a:t>g</a:t>
            </a:r>
            <a:r>
              <a:rPr kumimoji="1" lang="en-US" altLang="en-US" sz="2600"/>
              <a:t>(</a:t>
            </a:r>
            <a:r>
              <a:rPr kumimoji="1" lang="en-US" altLang="en-US" sz="2600" i="1"/>
              <a:t>n</a:t>
            </a:r>
            <a:r>
              <a:rPr kumimoji="1" lang="en-US" altLang="en-US" sz="2600"/>
              <a:t>)), big-O of </a:t>
            </a:r>
            <a:r>
              <a:rPr kumimoji="1" lang="en-US" altLang="en-US" sz="2600" i="1"/>
              <a:t>n</a:t>
            </a:r>
            <a:r>
              <a:rPr kumimoji="1" lang="en-US" altLang="en-US" sz="2600"/>
              <a:t>, as the set:</a:t>
            </a:r>
          </a:p>
        </p:txBody>
      </p:sp>
      <p:pic>
        <p:nvPicPr>
          <p:cNvPr id="487432" name="Picture 8">
            <a:extLst>
              <a:ext uri="{FF2B5EF4-FFF2-40B4-BE49-F238E27FC236}">
                <a16:creationId xmlns:a16="http://schemas.microsoft.com/office/drawing/2014/main" id="{AAF97B21-8A8D-6843-89A1-C84A22688E2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43701" y="1387476"/>
            <a:ext cx="3819525" cy="38401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87434" name="Rectangle 10">
            <a:extLst>
              <a:ext uri="{FF2B5EF4-FFF2-40B4-BE49-F238E27FC236}">
                <a16:creationId xmlns:a16="http://schemas.microsoft.com/office/drawing/2014/main" id="{393F6726-6796-F346-B10C-68A327DCA0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5451" y="5160963"/>
            <a:ext cx="60182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en-US" sz="2600" b="1" i="1"/>
              <a:t>g</a:t>
            </a:r>
            <a:r>
              <a:rPr kumimoji="1" lang="en-US" altLang="en-US" sz="2600" b="1"/>
              <a:t>(</a:t>
            </a:r>
            <a:r>
              <a:rPr kumimoji="1" lang="en-US" altLang="en-US" sz="2600" b="1" i="1"/>
              <a:t>n</a:t>
            </a:r>
            <a:r>
              <a:rPr kumimoji="1" lang="en-US" altLang="en-US" sz="2600" b="1"/>
              <a:t>) is an </a:t>
            </a:r>
            <a:r>
              <a:rPr kumimoji="1" lang="en-US" altLang="en-US" sz="2600" b="1" i="1">
                <a:solidFill>
                  <a:srgbClr val="CC0000"/>
                </a:solidFill>
              </a:rPr>
              <a:t>asymptotic upper bound</a:t>
            </a:r>
            <a:r>
              <a:rPr kumimoji="1" lang="en-US" altLang="en-US" sz="2600" b="1"/>
              <a:t> for </a:t>
            </a:r>
            <a:r>
              <a:rPr kumimoji="1" lang="en-US" altLang="en-US" sz="2600" b="1" i="1"/>
              <a:t>f</a:t>
            </a:r>
            <a:r>
              <a:rPr kumimoji="1" lang="en-US" altLang="en-US" sz="2600" b="1"/>
              <a:t>(</a:t>
            </a:r>
            <a:r>
              <a:rPr kumimoji="1" lang="en-US" altLang="en-US" sz="2600" b="1" i="1"/>
              <a:t>n</a:t>
            </a:r>
            <a:r>
              <a:rPr kumimoji="1" lang="en-US" altLang="en-US" sz="2600" b="1"/>
              <a:t>).</a:t>
            </a:r>
          </a:p>
        </p:txBody>
      </p:sp>
      <p:sp>
        <p:nvSpPr>
          <p:cNvPr id="487435" name="Text Box 11">
            <a:extLst>
              <a:ext uri="{FF2B5EF4-FFF2-40B4-BE49-F238E27FC236}">
                <a16:creationId xmlns:a16="http://schemas.microsoft.com/office/drawing/2014/main" id="{9573E93F-60BB-AB40-AC05-4C6C96C71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451" y="3905250"/>
            <a:ext cx="45497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i="1"/>
              <a:t>Intuitively</a:t>
            </a:r>
            <a:r>
              <a:rPr lang="en-US" altLang="en-US"/>
              <a:t>: Set of all functions whose </a:t>
            </a:r>
            <a:r>
              <a:rPr lang="en-US" altLang="en-US" i="1"/>
              <a:t>rate of growth</a:t>
            </a:r>
            <a:r>
              <a:rPr lang="en-US" altLang="en-US"/>
              <a:t> is the same as or lower than that of </a:t>
            </a:r>
            <a:r>
              <a:rPr lang="en-US" altLang="en-US" i="1"/>
              <a:t>g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).</a:t>
            </a:r>
          </a:p>
        </p:txBody>
      </p:sp>
      <p:sp>
        <p:nvSpPr>
          <p:cNvPr id="487436" name="Text Box 12">
            <a:extLst>
              <a:ext uri="{FF2B5EF4-FFF2-40B4-BE49-F238E27FC236}">
                <a16:creationId xmlns:a16="http://schemas.microsoft.com/office/drawing/2014/main" id="{4E622170-5DDC-E445-A4EB-DFEB4FF878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7526" y="5649914"/>
            <a:ext cx="45497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i="1">
                <a:solidFill>
                  <a:schemeClr val="hlink"/>
                </a:solidFill>
              </a:rPr>
              <a:t>f</a:t>
            </a:r>
            <a:r>
              <a:rPr lang="en-US" altLang="en-US" b="1">
                <a:solidFill>
                  <a:schemeClr val="hlink"/>
                </a:solidFill>
              </a:rPr>
              <a:t>(</a:t>
            </a:r>
            <a:r>
              <a:rPr lang="en-US" altLang="en-US" b="1" i="1">
                <a:solidFill>
                  <a:schemeClr val="hlink"/>
                </a:solidFill>
              </a:rPr>
              <a:t>n</a:t>
            </a:r>
            <a:r>
              <a:rPr lang="en-US" altLang="en-US" b="1">
                <a:solidFill>
                  <a:schemeClr val="hlink"/>
                </a:solidFill>
              </a:rPr>
              <a:t>) = </a:t>
            </a:r>
            <a:r>
              <a:rPr lang="en-US" altLang="en-US" b="1">
                <a:solidFill>
                  <a:schemeClr val="hlink"/>
                </a:solidFill>
                <a:sym typeface="Symbol" pitchFamily="2" charset="2"/>
              </a:rPr>
              <a:t>(</a:t>
            </a:r>
            <a:r>
              <a:rPr lang="en-US" altLang="en-US" b="1" i="1">
                <a:solidFill>
                  <a:schemeClr val="hlink"/>
                </a:solidFill>
                <a:sym typeface="Symbol" pitchFamily="2" charset="2"/>
              </a:rPr>
              <a:t>g</a:t>
            </a:r>
            <a:r>
              <a:rPr lang="en-US" altLang="en-US" b="1">
                <a:solidFill>
                  <a:schemeClr val="hlink"/>
                </a:solidFill>
                <a:sym typeface="Symbol" pitchFamily="2" charset="2"/>
              </a:rPr>
              <a:t>(</a:t>
            </a:r>
            <a:r>
              <a:rPr lang="en-US" altLang="en-US" b="1" i="1">
                <a:solidFill>
                  <a:schemeClr val="hlink"/>
                </a:solidFill>
                <a:sym typeface="Symbol" pitchFamily="2" charset="2"/>
              </a:rPr>
              <a:t>n</a:t>
            </a:r>
            <a:r>
              <a:rPr lang="en-US" altLang="en-US" b="1">
                <a:solidFill>
                  <a:schemeClr val="hlink"/>
                </a:solidFill>
                <a:sym typeface="Symbol" pitchFamily="2" charset="2"/>
              </a:rPr>
              <a:t>))  </a:t>
            </a:r>
            <a:r>
              <a:rPr lang="en-US" altLang="en-US" b="1" i="1">
                <a:solidFill>
                  <a:schemeClr val="hlink"/>
                </a:solidFill>
              </a:rPr>
              <a:t>f</a:t>
            </a:r>
            <a:r>
              <a:rPr lang="en-US" altLang="en-US" b="1">
                <a:solidFill>
                  <a:schemeClr val="hlink"/>
                </a:solidFill>
              </a:rPr>
              <a:t>(</a:t>
            </a:r>
            <a:r>
              <a:rPr lang="en-US" altLang="en-US" b="1" i="1">
                <a:solidFill>
                  <a:schemeClr val="hlink"/>
                </a:solidFill>
              </a:rPr>
              <a:t>n</a:t>
            </a:r>
            <a:r>
              <a:rPr lang="en-US" altLang="en-US" b="1">
                <a:solidFill>
                  <a:schemeClr val="hlink"/>
                </a:solidFill>
              </a:rPr>
              <a:t>) = </a:t>
            </a:r>
            <a:r>
              <a:rPr lang="en-US" altLang="en-US" b="1" i="1">
                <a:solidFill>
                  <a:schemeClr val="hlink"/>
                </a:solidFill>
                <a:sym typeface="Symbol" pitchFamily="2" charset="2"/>
              </a:rPr>
              <a:t>O</a:t>
            </a:r>
            <a:r>
              <a:rPr lang="en-US" altLang="en-US" b="1">
                <a:solidFill>
                  <a:schemeClr val="hlink"/>
                </a:solidFill>
                <a:sym typeface="Symbol" pitchFamily="2" charset="2"/>
              </a:rPr>
              <a:t>(</a:t>
            </a:r>
            <a:r>
              <a:rPr lang="en-US" altLang="en-US" b="1" i="1">
                <a:solidFill>
                  <a:schemeClr val="hlink"/>
                </a:solidFill>
                <a:sym typeface="Symbol" pitchFamily="2" charset="2"/>
              </a:rPr>
              <a:t>g</a:t>
            </a:r>
            <a:r>
              <a:rPr lang="en-US" altLang="en-US" b="1">
                <a:solidFill>
                  <a:schemeClr val="hlink"/>
                </a:solidFill>
                <a:sym typeface="Symbol" pitchFamily="2" charset="2"/>
              </a:rPr>
              <a:t>(</a:t>
            </a:r>
            <a:r>
              <a:rPr lang="en-US" altLang="en-US" b="1" i="1">
                <a:solidFill>
                  <a:schemeClr val="hlink"/>
                </a:solidFill>
                <a:sym typeface="Symbol" pitchFamily="2" charset="2"/>
              </a:rPr>
              <a:t>n</a:t>
            </a:r>
            <a:r>
              <a:rPr lang="en-US" altLang="en-US" b="1">
                <a:solidFill>
                  <a:schemeClr val="hlink"/>
                </a:solidFill>
                <a:sym typeface="Symbol" pitchFamily="2" charset="2"/>
              </a:rPr>
              <a:t>)).</a:t>
            </a:r>
          </a:p>
          <a:p>
            <a:r>
              <a:rPr lang="en-US" altLang="en-US" b="1">
                <a:solidFill>
                  <a:schemeClr val="hlink"/>
                </a:solidFill>
                <a:sym typeface="Symbol" pitchFamily="2" charset="2"/>
              </a:rPr>
              <a:t>(</a:t>
            </a:r>
            <a:r>
              <a:rPr lang="en-US" altLang="en-US" b="1" i="1">
                <a:solidFill>
                  <a:schemeClr val="hlink"/>
                </a:solidFill>
                <a:sym typeface="Symbol" pitchFamily="2" charset="2"/>
              </a:rPr>
              <a:t>g</a:t>
            </a:r>
            <a:r>
              <a:rPr lang="en-US" altLang="en-US" b="1">
                <a:solidFill>
                  <a:schemeClr val="hlink"/>
                </a:solidFill>
                <a:sym typeface="Symbol" pitchFamily="2" charset="2"/>
              </a:rPr>
              <a:t>(</a:t>
            </a:r>
            <a:r>
              <a:rPr lang="en-US" altLang="en-US" b="1" i="1">
                <a:solidFill>
                  <a:schemeClr val="hlink"/>
                </a:solidFill>
                <a:sym typeface="Symbol" pitchFamily="2" charset="2"/>
              </a:rPr>
              <a:t>n</a:t>
            </a:r>
            <a:r>
              <a:rPr lang="en-US" altLang="en-US" b="1">
                <a:solidFill>
                  <a:schemeClr val="hlink"/>
                </a:solidFill>
                <a:sym typeface="Symbol" pitchFamily="2" charset="2"/>
              </a:rPr>
              <a:t>))   </a:t>
            </a:r>
            <a:r>
              <a:rPr lang="en-US" altLang="en-US" b="1" i="1">
                <a:solidFill>
                  <a:schemeClr val="hlink"/>
                </a:solidFill>
                <a:sym typeface="Symbol" pitchFamily="2" charset="2"/>
              </a:rPr>
              <a:t>O</a:t>
            </a:r>
            <a:r>
              <a:rPr lang="en-US" altLang="en-US" b="1">
                <a:solidFill>
                  <a:schemeClr val="hlink"/>
                </a:solidFill>
                <a:sym typeface="Symbol" pitchFamily="2" charset="2"/>
              </a:rPr>
              <a:t>(</a:t>
            </a:r>
            <a:r>
              <a:rPr lang="en-US" altLang="en-US" b="1" i="1">
                <a:solidFill>
                  <a:schemeClr val="hlink"/>
                </a:solidFill>
                <a:sym typeface="Symbol" pitchFamily="2" charset="2"/>
              </a:rPr>
              <a:t>g</a:t>
            </a:r>
            <a:r>
              <a:rPr lang="en-US" altLang="en-US" b="1">
                <a:solidFill>
                  <a:schemeClr val="hlink"/>
                </a:solidFill>
                <a:sym typeface="Symbol" pitchFamily="2" charset="2"/>
              </a:rPr>
              <a:t>(</a:t>
            </a:r>
            <a:r>
              <a:rPr lang="en-US" altLang="en-US" b="1" i="1">
                <a:solidFill>
                  <a:schemeClr val="hlink"/>
                </a:solidFill>
                <a:sym typeface="Symbol" pitchFamily="2" charset="2"/>
              </a:rPr>
              <a:t>n</a:t>
            </a:r>
            <a:r>
              <a:rPr lang="en-US" altLang="en-US" b="1">
                <a:solidFill>
                  <a:schemeClr val="hlink"/>
                </a:solidFill>
                <a:sym typeface="Symbol" pitchFamily="2" charset="2"/>
              </a:rPr>
              <a:t>)).</a:t>
            </a:r>
          </a:p>
        </p:txBody>
      </p:sp>
    </p:spTree>
    <p:extLst>
      <p:ext uri="{BB962C8B-B14F-4D97-AF65-F5344CB8AC3E}">
        <p14:creationId xmlns:p14="http://schemas.microsoft.com/office/powerpoint/2010/main" val="1756681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Big O no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 notation</a:t>
            </a:r>
          </a:p>
        </p:txBody>
      </p:sp>
      <p:sp>
        <p:nvSpPr>
          <p:cNvPr id="238" name="Upper bounds.  f(n) is O(g(n)) if there exist constants c &gt; 0 and n0  ≥  0 such that 0 ≤  f(n)  ≤  c · g(n) for all n  ≥  n0.…"/>
          <p:cNvSpPr txBox="1">
            <a:spLocks noGrp="1"/>
          </p:cNvSpPr>
          <p:nvPr>
            <p:ph type="body" idx="1"/>
          </p:nvPr>
        </p:nvSpPr>
        <p:spPr>
          <a:xfrm>
            <a:off x="838199" y="1450840"/>
            <a:ext cx="8180553" cy="435133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dirty="0"/>
              <a:t>Upper bounds.  </a:t>
            </a:r>
            <a:r>
              <a:rPr i="1" spc="168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f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is </a:t>
            </a:r>
            <a:r>
              <a:rPr i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g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))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there exist constants 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c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&gt; 0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baseline="-202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0 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≥  0</a:t>
            </a:r>
            <a:b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</a:b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such that 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0 ≤  </a:t>
            </a:r>
            <a:r>
              <a:rPr i="1" spc="168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f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  ≤  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c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· </a:t>
            </a:r>
            <a:r>
              <a:rPr i="1" spc="168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g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spc="135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 all 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 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≥  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baseline="-202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0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b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r>
              <a:rPr dirty="0"/>
              <a:t>Ex.  </a:t>
            </a:r>
            <a:r>
              <a:rPr i="1" spc="168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f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 = 32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baseline="44499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+ 17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+ 1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pPr lvl="1"/>
            <a:r>
              <a:rPr i="1" spc="168"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f</a:t>
            </a:r>
            <a:r>
              <a:rPr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dirty="0"/>
              <a:t> is </a:t>
            </a:r>
            <a:r>
              <a:rPr i="1" dirty="0">
                <a:latin typeface="Times"/>
                <a:ea typeface="Times"/>
                <a:cs typeface="Times"/>
                <a:sym typeface="Times"/>
              </a:rPr>
              <a:t>O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latin typeface="Times"/>
                <a:ea typeface="Times"/>
                <a:cs typeface="Times"/>
                <a:sym typeface="Times"/>
              </a:rPr>
              <a:t>n</a:t>
            </a:r>
            <a:r>
              <a:rPr baseline="44499" dirty="0">
                <a:latin typeface="Times"/>
                <a:ea typeface="Times"/>
                <a:cs typeface="Times"/>
                <a:sym typeface="Times"/>
              </a:rPr>
              <a:t>2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)</a:t>
            </a:r>
            <a:r>
              <a:rPr dirty="0"/>
              <a:t>.</a:t>
            </a:r>
          </a:p>
          <a:p>
            <a:pPr lvl="1"/>
            <a:r>
              <a:rPr i="1" spc="168"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f</a:t>
            </a:r>
            <a:r>
              <a:rPr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dirty="0"/>
              <a:t> is neither </a:t>
            </a:r>
            <a:r>
              <a:rPr i="1" dirty="0">
                <a:latin typeface="Times"/>
                <a:ea typeface="Times"/>
                <a:cs typeface="Times"/>
                <a:sym typeface="Times"/>
              </a:rPr>
              <a:t>O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) </a:t>
            </a:r>
            <a:r>
              <a:rPr dirty="0"/>
              <a:t>nor </a:t>
            </a:r>
            <a:r>
              <a:rPr i="1" dirty="0">
                <a:latin typeface="Times"/>
                <a:ea typeface="Times"/>
                <a:cs typeface="Times"/>
                <a:sym typeface="Times"/>
              </a:rPr>
              <a:t>O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latin typeface="Times"/>
                <a:ea typeface="Times"/>
                <a:cs typeface="Times"/>
                <a:sym typeface="Times"/>
              </a:rPr>
              <a:t>n 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log</a:t>
            </a:r>
            <a:r>
              <a:rPr i="1" dirty="0">
                <a:latin typeface="Times"/>
                <a:ea typeface="Times"/>
                <a:cs typeface="Times"/>
                <a:sym typeface="Times"/>
              </a:rPr>
              <a:t> n</a:t>
            </a:r>
            <a:r>
              <a:rPr dirty="0">
                <a:latin typeface="Times"/>
                <a:ea typeface="Times"/>
                <a:cs typeface="Times"/>
                <a:sym typeface="Times"/>
              </a:rPr>
              <a:t>)</a:t>
            </a:r>
            <a:r>
              <a:rPr dirty="0"/>
              <a:t>.</a:t>
            </a:r>
            <a:br>
              <a:rPr dirty="0"/>
            </a:br>
            <a:br>
              <a:rPr dirty="0"/>
            </a:br>
            <a:br>
              <a:rPr dirty="0"/>
            </a:br>
            <a:endParaRPr dirty="0">
              <a:uFill>
                <a:solidFill>
                  <a:srgbClr val="000000"/>
                </a:solidFill>
              </a:uFill>
            </a:endParaRPr>
          </a:p>
          <a:p>
            <a:r>
              <a:rPr dirty="0"/>
              <a:t>Typical usage.  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Insertion sort makes </a:t>
            </a:r>
            <a:r>
              <a:rPr i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baseline="44499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compares to sort 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elements.</a:t>
            </a:r>
          </a:p>
        </p:txBody>
      </p:sp>
      <p:sp>
        <p:nvSpPr>
          <p:cNvPr id="2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grpSp>
        <p:nvGrpSpPr>
          <p:cNvPr id="242" name="Group"/>
          <p:cNvGrpSpPr/>
          <p:nvPr/>
        </p:nvGrpSpPr>
        <p:grpSpPr>
          <a:xfrm>
            <a:off x="5006452" y="3019394"/>
            <a:ext cx="2179095" cy="892969"/>
            <a:chOff x="0" y="0"/>
            <a:chExt cx="3099155" cy="1270000"/>
          </a:xfrm>
        </p:grpSpPr>
        <p:sp>
          <p:nvSpPr>
            <p:cNvPr id="240" name="choose c = 50, n0 = 1"/>
            <p:cNvSpPr/>
            <p:nvPr/>
          </p:nvSpPr>
          <p:spPr>
            <a:xfrm>
              <a:off x="1829155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sz="1266" dirty="0"/>
                <a:t>choose </a:t>
              </a:r>
              <a:r>
                <a:rPr sz="1266" i="1" dirty="0">
                  <a:latin typeface="Times"/>
                  <a:ea typeface="Times"/>
                  <a:cs typeface="Times"/>
                  <a:sym typeface="Times"/>
                </a:rPr>
                <a:t>c</a:t>
              </a:r>
              <a:r>
                <a:rPr sz="1266" dirty="0">
                  <a:latin typeface="Times"/>
                  <a:ea typeface="Times"/>
                  <a:cs typeface="Times"/>
                  <a:sym typeface="Times"/>
                </a:rPr>
                <a:t> = 50, </a:t>
              </a:r>
              <a:r>
                <a:rPr sz="1266" i="1" dirty="0">
                  <a:latin typeface="Times"/>
                  <a:ea typeface="Times"/>
                  <a:cs typeface="Times"/>
                  <a:sym typeface="Times"/>
                </a:rPr>
                <a:t>n</a:t>
              </a:r>
              <a:r>
                <a:rPr sz="1266" baseline="-5999" dirty="0">
                  <a:latin typeface="Times"/>
                  <a:ea typeface="Times"/>
                  <a:cs typeface="Times"/>
                  <a:sym typeface="Times"/>
                </a:rPr>
                <a:t>0</a:t>
              </a:r>
              <a:r>
                <a:rPr sz="1266" dirty="0">
                  <a:latin typeface="Times"/>
                  <a:ea typeface="Times"/>
                  <a:cs typeface="Times"/>
                  <a:sym typeface="Times"/>
                </a:rPr>
                <a:t> = 1</a:t>
              </a:r>
            </a:p>
          </p:txBody>
        </p:sp>
        <p:sp>
          <p:nvSpPr>
            <p:cNvPr id="241" name="Line"/>
            <p:cNvSpPr/>
            <p:nvPr/>
          </p:nvSpPr>
          <p:spPr>
            <a:xfrm>
              <a:off x="-1" y="152399"/>
              <a:ext cx="680261" cy="2"/>
            </a:xfrm>
            <a:prstGeom prst="line">
              <a:avLst/>
            </a:prstGeom>
            <a:noFill/>
            <a:ln w="25400" cap="flat">
              <a:solidFill>
                <a:srgbClr val="8D3124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</a:defRPr>
              </a:pPr>
              <a:endParaRPr sz="844"/>
            </a:p>
          </p:txBody>
        </p:sp>
      </p:grpSp>
      <p:grpSp>
        <p:nvGrpSpPr>
          <p:cNvPr id="252" name="Group"/>
          <p:cNvGrpSpPr/>
          <p:nvPr/>
        </p:nvGrpSpPr>
        <p:grpSpPr>
          <a:xfrm>
            <a:off x="8356498" y="2360019"/>
            <a:ext cx="2158415" cy="1820235"/>
            <a:chOff x="0" y="0"/>
            <a:chExt cx="3069745" cy="2588776"/>
          </a:xfrm>
        </p:grpSpPr>
        <p:sp>
          <p:nvSpPr>
            <p:cNvPr id="243" name="Line"/>
            <p:cNvSpPr/>
            <p:nvPr/>
          </p:nvSpPr>
          <p:spPr>
            <a:xfrm>
              <a:off x="0" y="2172032"/>
              <a:ext cx="2833548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</a:defRPr>
              </a:pPr>
              <a:endParaRPr sz="844"/>
            </a:p>
          </p:txBody>
        </p:sp>
        <p:sp>
          <p:nvSpPr>
            <p:cNvPr id="244" name="Line"/>
            <p:cNvSpPr/>
            <p:nvPr/>
          </p:nvSpPr>
          <p:spPr>
            <a:xfrm flipV="1">
              <a:off x="12753" y="0"/>
              <a:ext cx="1" cy="218473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</a:defRPr>
              </a:pPr>
              <a:endParaRPr sz="844"/>
            </a:p>
          </p:txBody>
        </p:sp>
        <p:sp>
          <p:nvSpPr>
            <p:cNvPr id="245" name="Line"/>
            <p:cNvSpPr/>
            <p:nvPr/>
          </p:nvSpPr>
          <p:spPr>
            <a:xfrm>
              <a:off x="18523" y="343920"/>
              <a:ext cx="2362201" cy="147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4295" y="13273"/>
                    <a:pt x="7496" y="15631"/>
                  </a:cubicBezTo>
                  <a:cubicBezTo>
                    <a:pt x="9758" y="17299"/>
                    <a:pt x="21600" y="0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321457">
                <a:lnSpc>
                  <a:spcPts val="3516"/>
                </a:lnSpc>
                <a:defRPr sz="42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953"/>
            </a:p>
          </p:txBody>
        </p:sp>
        <p:sp>
          <p:nvSpPr>
            <p:cNvPr id="246" name="c · g(n)"/>
            <p:cNvSpPr txBox="1"/>
            <p:nvPr/>
          </p:nvSpPr>
          <p:spPr>
            <a:xfrm>
              <a:off x="2408595" y="331"/>
              <a:ext cx="661150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defRPr>
              </a:pPr>
              <a:r>
                <a:rPr sz="1266" i="1"/>
                <a:t>c </a:t>
              </a:r>
              <a:r>
                <a:rPr sz="1266"/>
                <a:t>· </a:t>
              </a:r>
              <a:r>
                <a:rPr sz="1266" i="1"/>
                <a:t>g</a:t>
              </a:r>
              <a:r>
                <a:rPr sz="1266"/>
                <a:t>(</a:t>
              </a:r>
              <a:r>
                <a:rPr sz="1266" i="1"/>
                <a:t>n</a:t>
              </a:r>
              <a:r>
                <a:rPr sz="1266"/>
                <a:t>)</a:t>
              </a:r>
            </a:p>
          </p:txBody>
        </p:sp>
        <p:sp>
          <p:nvSpPr>
            <p:cNvPr id="247" name="n"/>
            <p:cNvSpPr txBox="1"/>
            <p:nvPr/>
          </p:nvSpPr>
          <p:spPr>
            <a:xfrm>
              <a:off x="2666225" y="2311732"/>
              <a:ext cx="116272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i="1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>
                <a:defRPr i="0"/>
              </a:pPr>
              <a:r>
                <a:rPr sz="1266"/>
                <a:t>n</a:t>
              </a:r>
            </a:p>
          </p:txBody>
        </p:sp>
        <p:sp>
          <p:nvSpPr>
            <p:cNvPr id="248" name="n0"/>
            <p:cNvSpPr txBox="1"/>
            <p:nvPr/>
          </p:nvSpPr>
          <p:spPr>
            <a:xfrm>
              <a:off x="1210786" y="2311732"/>
              <a:ext cx="193786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defRPr>
              </a:pPr>
              <a:r>
                <a:rPr sz="1266" i="1"/>
                <a:t>n</a:t>
              </a:r>
              <a:r>
                <a:rPr sz="1266" baseline="-5999"/>
                <a:t>0</a:t>
              </a:r>
            </a:p>
          </p:txBody>
        </p:sp>
        <p:sp>
          <p:nvSpPr>
            <p:cNvPr id="249" name="Line"/>
            <p:cNvSpPr/>
            <p:nvPr/>
          </p:nvSpPr>
          <p:spPr>
            <a:xfrm flipH="1">
              <a:off x="1308152" y="1194591"/>
              <a:ext cx="2557" cy="97744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</a:defRPr>
              </a:pPr>
              <a:endParaRPr sz="844"/>
            </a:p>
          </p:txBody>
        </p:sp>
        <p:sp>
          <p:nvSpPr>
            <p:cNvPr id="250" name="Line"/>
            <p:cNvSpPr/>
            <p:nvPr/>
          </p:nvSpPr>
          <p:spPr>
            <a:xfrm>
              <a:off x="19984" y="902131"/>
              <a:ext cx="2362201" cy="927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5" extrusionOk="0">
                  <a:moveTo>
                    <a:pt x="0" y="14159"/>
                  </a:moveTo>
                  <a:cubicBezTo>
                    <a:pt x="0" y="14159"/>
                    <a:pt x="2630" y="21600"/>
                    <a:pt x="3477" y="20806"/>
                  </a:cubicBezTo>
                  <a:cubicBezTo>
                    <a:pt x="5030" y="19351"/>
                    <a:pt x="4703" y="9898"/>
                    <a:pt x="6908" y="6914"/>
                  </a:cubicBezTo>
                  <a:cubicBezTo>
                    <a:pt x="7625" y="5944"/>
                    <a:pt x="10167" y="1261"/>
                    <a:pt x="13483" y="10282"/>
                  </a:cubicBezTo>
                  <a:cubicBezTo>
                    <a:pt x="15303" y="15233"/>
                    <a:pt x="19560" y="4435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321457">
                <a:lnSpc>
                  <a:spcPts val="3586"/>
                </a:lnSpc>
                <a:defRPr sz="43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23"/>
            </a:p>
          </p:txBody>
        </p:sp>
        <p:sp>
          <p:nvSpPr>
            <p:cNvPr id="251" name="f(n)"/>
            <p:cNvSpPr txBox="1"/>
            <p:nvPr/>
          </p:nvSpPr>
          <p:spPr>
            <a:xfrm>
              <a:off x="2472203" y="660732"/>
              <a:ext cx="361345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defRPr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defRPr>
              </a:pPr>
              <a:r>
                <a:rPr sz="1266" i="1" spc="101"/>
                <a:t>f</a:t>
              </a:r>
              <a:r>
                <a:rPr sz="1266"/>
                <a:t>(</a:t>
              </a:r>
              <a:r>
                <a:rPr sz="1266" i="1"/>
                <a:t>n</a:t>
              </a:r>
              <a:r>
                <a:rPr sz="1266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4363778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>
            <a:extLst>
              <a:ext uri="{FF2B5EF4-FFF2-40B4-BE49-F238E27FC236}">
                <a16:creationId xmlns:a16="http://schemas.microsoft.com/office/drawing/2014/main" id="{16FDAE73-147C-5947-8514-6E7D6FBBB6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Big-Oh and Growth Rate</a:t>
            </a:r>
          </a:p>
        </p:txBody>
      </p:sp>
      <p:sp>
        <p:nvSpPr>
          <p:cNvPr id="242691" name="Rectangle 3">
            <a:extLst>
              <a:ext uri="{FF2B5EF4-FFF2-40B4-BE49-F238E27FC236}">
                <a16:creationId xmlns:a16="http://schemas.microsoft.com/office/drawing/2014/main" id="{75918135-077A-B446-9C88-6147747D833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0" y="1752600"/>
            <a:ext cx="8001000" cy="2590800"/>
          </a:xfrm>
        </p:spPr>
        <p:txBody>
          <a:bodyPr/>
          <a:lstStyle/>
          <a:p>
            <a:r>
              <a:rPr lang="en-US" altLang="en-US" sz="2000" dirty="0"/>
              <a:t>The big-Oh notation gives an </a:t>
            </a:r>
            <a:r>
              <a:rPr lang="en-US" altLang="en-US" sz="2000" b="1" i="1" dirty="0"/>
              <a:t>upper bound</a:t>
            </a:r>
            <a:r>
              <a:rPr lang="en-US" altLang="en-US" sz="2000" dirty="0"/>
              <a:t> on the growth rate of a function.</a:t>
            </a:r>
          </a:p>
          <a:p>
            <a:r>
              <a:rPr lang="en-US" altLang="en-US" sz="2000" dirty="0"/>
              <a:t>The statement “</a:t>
            </a:r>
            <a:r>
              <a:rPr lang="en-US" altLang="en-US" sz="2000" b="1" i="1" dirty="0">
                <a:latin typeface="Times New Roman" panose="02020603050405020304" pitchFamily="18" charset="0"/>
                <a:sym typeface="Symbol" pitchFamily="2" charset="2"/>
              </a:rPr>
              <a:t>f</a:t>
            </a:r>
            <a:r>
              <a:rPr lang="en-US" altLang="en-US" sz="2000" dirty="0">
                <a:latin typeface="Times New Roman" panose="02020603050405020304" pitchFamily="18" charset="0"/>
                <a:sym typeface="Symbol" pitchFamily="2" charset="2"/>
              </a:rPr>
              <a:t>(</a:t>
            </a:r>
            <a:r>
              <a:rPr lang="en-US" altLang="en-US" sz="2000" b="1" i="1" dirty="0">
                <a:latin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000" dirty="0">
                <a:latin typeface="Times New Roman" panose="02020603050405020304" pitchFamily="18" charset="0"/>
                <a:sym typeface="Symbol" pitchFamily="2" charset="2"/>
              </a:rPr>
              <a:t>) </a:t>
            </a:r>
            <a:r>
              <a:rPr lang="en-US" altLang="en-US" sz="2000" dirty="0"/>
              <a:t>is </a:t>
            </a:r>
            <a:r>
              <a:rPr lang="en-US" altLang="en-US" sz="2000" b="1" i="1" dirty="0">
                <a:latin typeface="Times New Roman" panose="02020603050405020304" pitchFamily="18" charset="0"/>
                <a:sym typeface="Symbol" pitchFamily="2" charset="2"/>
              </a:rPr>
              <a:t>O</a:t>
            </a:r>
            <a:r>
              <a:rPr lang="en-US" altLang="en-US" sz="2000" dirty="0">
                <a:latin typeface="Times New Roman" panose="02020603050405020304" pitchFamily="18" charset="0"/>
                <a:sym typeface="Symbol" pitchFamily="2" charset="2"/>
              </a:rPr>
              <a:t>(</a:t>
            </a:r>
            <a:r>
              <a:rPr lang="en-US" altLang="en-US" sz="2000" b="1" i="1" dirty="0">
                <a:latin typeface="Times New Roman" panose="02020603050405020304" pitchFamily="18" charset="0"/>
                <a:sym typeface="Symbol" pitchFamily="2" charset="2"/>
              </a:rPr>
              <a:t>g</a:t>
            </a:r>
            <a:r>
              <a:rPr lang="en-US" altLang="en-US" sz="2000" dirty="0">
                <a:latin typeface="Times New Roman" panose="02020603050405020304" pitchFamily="18" charset="0"/>
                <a:sym typeface="Symbol" pitchFamily="2" charset="2"/>
              </a:rPr>
              <a:t>(</a:t>
            </a:r>
            <a:r>
              <a:rPr lang="en-US" altLang="en-US" sz="2000" b="1" i="1" dirty="0">
                <a:latin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000" dirty="0">
                <a:latin typeface="Times New Roman" panose="02020603050405020304" pitchFamily="18" charset="0"/>
                <a:sym typeface="Symbol" pitchFamily="2" charset="2"/>
              </a:rPr>
              <a:t>))</a:t>
            </a:r>
            <a:r>
              <a:rPr lang="en-US" altLang="en-US" sz="2000" dirty="0"/>
              <a:t>” means that the growth rate of </a:t>
            </a:r>
            <a:r>
              <a:rPr lang="en-US" altLang="en-US" sz="2000" b="1" i="1" dirty="0">
                <a:latin typeface="Times New Roman" panose="02020603050405020304" pitchFamily="18" charset="0"/>
                <a:sym typeface="Symbol" pitchFamily="2" charset="2"/>
              </a:rPr>
              <a:t>f</a:t>
            </a:r>
            <a:r>
              <a:rPr lang="en-US" altLang="en-US" sz="2000" dirty="0">
                <a:latin typeface="Times New Roman" panose="02020603050405020304" pitchFamily="18" charset="0"/>
                <a:sym typeface="Symbol" pitchFamily="2" charset="2"/>
              </a:rPr>
              <a:t>(</a:t>
            </a:r>
            <a:r>
              <a:rPr lang="en-US" altLang="en-US" sz="2000" b="1" i="1" dirty="0">
                <a:latin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000" dirty="0">
                <a:latin typeface="Times New Roman" panose="02020603050405020304" pitchFamily="18" charset="0"/>
                <a:sym typeface="Symbol" pitchFamily="2" charset="2"/>
              </a:rPr>
              <a:t>) </a:t>
            </a:r>
            <a:r>
              <a:rPr lang="en-US" altLang="en-US" sz="2000" dirty="0"/>
              <a:t>is no more than the growth rate of </a:t>
            </a:r>
            <a:r>
              <a:rPr lang="en-US" altLang="en-US" sz="2000" b="1" i="1" dirty="0">
                <a:latin typeface="Times New Roman" panose="02020603050405020304" pitchFamily="18" charset="0"/>
                <a:sym typeface="Symbol" pitchFamily="2" charset="2"/>
              </a:rPr>
              <a:t>g</a:t>
            </a:r>
            <a:r>
              <a:rPr lang="en-US" altLang="en-US" sz="2000" dirty="0">
                <a:latin typeface="Times New Roman" panose="02020603050405020304" pitchFamily="18" charset="0"/>
                <a:sym typeface="Symbol" pitchFamily="2" charset="2"/>
              </a:rPr>
              <a:t>(</a:t>
            </a:r>
            <a:r>
              <a:rPr lang="en-US" altLang="en-US" sz="2000" b="1" i="1" dirty="0">
                <a:latin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000" dirty="0">
                <a:latin typeface="Times New Roman" panose="02020603050405020304" pitchFamily="18" charset="0"/>
                <a:sym typeface="Symbol" pitchFamily="2" charset="2"/>
              </a:rPr>
              <a:t>).</a:t>
            </a:r>
          </a:p>
          <a:p>
            <a:r>
              <a:rPr lang="en-US" altLang="en-US" sz="2000" dirty="0"/>
              <a:t>We can use the big-Oh notation to rank functions according to their growth rate.</a:t>
            </a:r>
          </a:p>
        </p:txBody>
      </p:sp>
      <p:graphicFrame>
        <p:nvGraphicFramePr>
          <p:cNvPr id="242692" name="Group 4">
            <a:extLst>
              <a:ext uri="{FF2B5EF4-FFF2-40B4-BE49-F238E27FC236}">
                <a16:creationId xmlns:a16="http://schemas.microsoft.com/office/drawing/2014/main" id="{CC015642-2FFD-E143-AE2B-CFCDDE61ADB8}"/>
              </a:ext>
            </a:extLst>
          </p:cNvPr>
          <p:cNvGraphicFramePr>
            <a:graphicFrameLocks noGrp="1"/>
          </p:cNvGraphicFramePr>
          <p:nvPr/>
        </p:nvGraphicFramePr>
        <p:xfrm>
          <a:off x="2590800" y="4343401"/>
          <a:ext cx="7239000" cy="1712595"/>
        </p:xfrm>
        <a:graphic>
          <a:graphicData uri="http://schemas.openxmlformats.org/drawingml/2006/table">
            <a:tbl>
              <a:tblPr/>
              <a:tblGrid>
                <a:gridCol w="2578100">
                  <a:extLst>
                    <a:ext uri="{9D8B030D-6E8A-4147-A177-3AD203B41FA5}">
                      <a16:colId xmlns:a16="http://schemas.microsoft.com/office/drawing/2014/main" val="3292507285"/>
                    </a:ext>
                  </a:extLst>
                </a:gridCol>
                <a:gridCol w="2398713">
                  <a:extLst>
                    <a:ext uri="{9D8B030D-6E8A-4147-A177-3AD203B41FA5}">
                      <a16:colId xmlns:a16="http://schemas.microsoft.com/office/drawing/2014/main" val="1131394011"/>
                    </a:ext>
                  </a:extLst>
                </a:gridCol>
                <a:gridCol w="2262187">
                  <a:extLst>
                    <a:ext uri="{9D8B030D-6E8A-4147-A177-3AD203B41FA5}">
                      <a16:colId xmlns:a16="http://schemas.microsoft.com/office/drawing/2014/main" val="4047203312"/>
                    </a:ext>
                  </a:extLst>
                </a:gridCol>
              </a:tblGrid>
              <a:tr h="5238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0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eorgia" panose="02040502050405020303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0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itchFamily="2" charset="2"/>
                        </a:rPr>
                        <a:t>f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itchFamily="2" charset="2"/>
                        </a:rPr>
                        <a:t>(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itchFamily="2" charset="2"/>
                        </a:rPr>
                        <a:t>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itchFamily="2" charset="2"/>
                        </a:rPr>
                        <a:t>)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is 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itchFamily="2" charset="2"/>
                        </a:rPr>
                        <a:t>O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itchFamily="2" charset="2"/>
                        </a:rPr>
                        <a:t>(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itchFamily="2" charset="2"/>
                        </a:rPr>
                        <a:t>g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itchFamily="2" charset="2"/>
                        </a:rPr>
                        <a:t>(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itchFamily="2" charset="2"/>
                        </a:rPr>
                        <a:t>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itchFamily="2" charset="2"/>
                        </a:rPr>
                        <a:t>))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0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itchFamily="2" charset="2"/>
                        </a:rPr>
                        <a:t>g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itchFamily="2" charset="2"/>
                        </a:rPr>
                        <a:t>(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itchFamily="2" charset="2"/>
                        </a:rPr>
                        <a:t>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itchFamily="2" charset="2"/>
                        </a:rPr>
                        <a:t>)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is 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itchFamily="2" charset="2"/>
                        </a:rPr>
                        <a:t>O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itchFamily="2" charset="2"/>
                        </a:rPr>
                        <a:t>(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itchFamily="2" charset="2"/>
                        </a:rPr>
                        <a:t>f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itchFamily="2" charset="2"/>
                        </a:rPr>
                        <a:t>(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itchFamily="2" charset="2"/>
                        </a:rPr>
                        <a:t>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itchFamily="2" charset="2"/>
                        </a:rPr>
                        <a:t>))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7595065"/>
                  </a:ext>
                </a:extLst>
              </a:tr>
              <a:tr h="241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0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itchFamily="2" charset="2"/>
                        </a:rPr>
                        <a:t>g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itchFamily="2" charset="2"/>
                        </a:rPr>
                        <a:t>(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itchFamily="2" charset="2"/>
                        </a:rPr>
                        <a:t>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itchFamily="2" charset="2"/>
                        </a:rPr>
                        <a:t>)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grows faster</a:t>
                      </a: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sym typeface="Symbol" pitchFamily="2" charset="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0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eorgia" panose="02040502050405020303" pitchFamily="18" charset="0"/>
                          <a:sym typeface="Wingdings" pitchFamily="2" charset="2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0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panose="02040502050405020303" pitchFamily="18" charset="0"/>
                          <a:sym typeface="Wingdings" pitchFamily="2" charset="2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789882"/>
                  </a:ext>
                </a:extLst>
              </a:tr>
              <a:tr h="241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0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itchFamily="2" charset="2"/>
                        </a:rPr>
                        <a:t>f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itchFamily="2" charset="2"/>
                        </a:rPr>
                        <a:t>(</a:t>
                      </a:r>
                      <a:r>
                        <a:rPr kumimoji="0" lang="en-US" altLang="en-US" sz="20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itchFamily="2" charset="2"/>
                        </a:rPr>
                        <a:t>n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sym typeface="Symbol" pitchFamily="2" charset="2"/>
                        </a:rPr>
                        <a:t>) </a:t>
                      </a: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grows faster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0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Georgia" panose="02040502050405020303" pitchFamily="18" charset="0"/>
                          <a:sym typeface="Wingdings" pitchFamily="2" charset="2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0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eorgia" panose="02040502050405020303" pitchFamily="18" charset="0"/>
                          <a:sym typeface="Wingdings" pitchFamily="2" charset="2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1016941"/>
                  </a:ext>
                </a:extLst>
              </a:tr>
              <a:tr h="241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0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anose="02040502050405020303" pitchFamily="18" charset="0"/>
                        </a:rPr>
                        <a:t>Same growth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0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eorgia" panose="02040502050405020303" pitchFamily="18" charset="0"/>
                          <a:sym typeface="Wingdings" pitchFamily="2" charset="2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1pPr>
                      <a:lvl2pPr>
                        <a:spcBef>
                          <a:spcPct val="20000"/>
                        </a:spcBef>
                        <a:buSzPct val="75000"/>
                        <a:defRPr sz="20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2pPr>
                      <a:lvl3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defRPr sz="1600">
                          <a:solidFill>
                            <a:schemeClr val="tx1"/>
                          </a:solidFill>
                          <a:latin typeface="Georgia" panose="02040502050405020303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Georgia" panose="02040502050405020303" pitchFamily="18" charset="0"/>
                          <a:sym typeface="Wingdings" pitchFamily="2" charset="2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58049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717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>
            <a:extLst>
              <a:ext uri="{FF2B5EF4-FFF2-40B4-BE49-F238E27FC236}">
                <a16:creationId xmlns:a16="http://schemas.microsoft.com/office/drawing/2014/main" id="{ACF7C377-6BA6-5441-9D83-E4751EDC8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Big-Oh Rules</a:t>
            </a:r>
          </a:p>
        </p:txBody>
      </p:sp>
      <p:sp>
        <p:nvSpPr>
          <p:cNvPr id="248835" name="Rectangle 3">
            <a:extLst>
              <a:ext uri="{FF2B5EF4-FFF2-40B4-BE49-F238E27FC236}">
                <a16:creationId xmlns:a16="http://schemas.microsoft.com/office/drawing/2014/main" id="{C4E624DC-3377-F040-8F1C-C0C3E14CDD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362200" y="1905000"/>
            <a:ext cx="7924800" cy="4114800"/>
          </a:xfrm>
        </p:spPr>
        <p:txBody>
          <a:bodyPr/>
          <a:lstStyle/>
          <a:p>
            <a:pPr>
              <a:lnSpc>
                <a:spcPct val="80000"/>
              </a:lnSpc>
              <a:tabLst>
                <a:tab pos="1028700" algn="l"/>
              </a:tabLst>
            </a:pPr>
            <a:r>
              <a:rPr lang="en-US" altLang="en-US" sz="2400"/>
              <a:t>If is </a:t>
            </a:r>
            <a:r>
              <a:rPr lang="en-US" altLang="en-US" sz="2400" b="1" i="1">
                <a:latin typeface="Times New Roman" panose="02020603050405020304" pitchFamily="18" charset="0"/>
                <a:sym typeface="Symbol" pitchFamily="2" charset="2"/>
              </a:rPr>
              <a:t>f</a:t>
            </a:r>
            <a:r>
              <a:rPr lang="en-US" altLang="en-US" sz="2400">
                <a:latin typeface="Times New Roman" panose="02020603050405020304" pitchFamily="18" charset="0"/>
                <a:sym typeface="Symbol" pitchFamily="2" charset="2"/>
              </a:rPr>
              <a:t>(</a:t>
            </a:r>
            <a:r>
              <a:rPr lang="en-US" altLang="en-US" sz="2400" b="1" i="1">
                <a:latin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400">
                <a:latin typeface="Times New Roman" panose="02020603050405020304" pitchFamily="18" charset="0"/>
                <a:sym typeface="Symbol" pitchFamily="2" charset="2"/>
              </a:rPr>
              <a:t>)</a:t>
            </a:r>
            <a:r>
              <a:rPr lang="en-US" altLang="en-US" sz="2400"/>
              <a:t> a polynomial of degree </a:t>
            </a:r>
            <a:r>
              <a:rPr lang="en-US" altLang="en-US" sz="2400" b="1" i="1">
                <a:latin typeface="Times New Roman" panose="02020603050405020304" pitchFamily="18" charset="0"/>
                <a:sym typeface="Symbol" pitchFamily="2" charset="2"/>
              </a:rPr>
              <a:t>d</a:t>
            </a:r>
            <a:r>
              <a:rPr lang="en-US" altLang="en-US" sz="2400"/>
              <a:t>, then </a:t>
            </a:r>
            <a:r>
              <a:rPr lang="en-US" altLang="en-US" sz="2400" b="1" i="1">
                <a:latin typeface="Times New Roman" panose="02020603050405020304" pitchFamily="18" charset="0"/>
                <a:sym typeface="Symbol" pitchFamily="2" charset="2"/>
              </a:rPr>
              <a:t>f</a:t>
            </a:r>
            <a:r>
              <a:rPr lang="en-US" altLang="en-US" sz="2400">
                <a:latin typeface="Times New Roman" panose="02020603050405020304" pitchFamily="18" charset="0"/>
                <a:sym typeface="Symbol" pitchFamily="2" charset="2"/>
              </a:rPr>
              <a:t>(</a:t>
            </a:r>
            <a:r>
              <a:rPr lang="en-US" altLang="en-US" sz="2400" b="1" i="1">
                <a:latin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400">
                <a:latin typeface="Times New Roman" panose="02020603050405020304" pitchFamily="18" charset="0"/>
                <a:sym typeface="Symbol" pitchFamily="2" charset="2"/>
              </a:rPr>
              <a:t>)</a:t>
            </a:r>
            <a:r>
              <a:rPr lang="en-US" altLang="en-US" sz="2400"/>
              <a:t> is </a:t>
            </a:r>
            <a:r>
              <a:rPr lang="en-US" altLang="en-US" sz="2400" b="1" i="1">
                <a:latin typeface="Times New Roman" panose="02020603050405020304" pitchFamily="18" charset="0"/>
                <a:sym typeface="Symbol" pitchFamily="2" charset="2"/>
              </a:rPr>
              <a:t>O</a:t>
            </a:r>
            <a:r>
              <a:rPr lang="en-US" altLang="en-US" sz="2400">
                <a:latin typeface="Times New Roman" panose="02020603050405020304" pitchFamily="18" charset="0"/>
                <a:sym typeface="Symbol" pitchFamily="2" charset="2"/>
              </a:rPr>
              <a:t>(</a:t>
            </a:r>
            <a:r>
              <a:rPr lang="en-US" altLang="en-US" sz="2400" b="1" i="1">
                <a:latin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400" b="1" i="1" baseline="30000">
                <a:latin typeface="Times New Roman" panose="02020603050405020304" pitchFamily="18" charset="0"/>
                <a:sym typeface="Symbol" pitchFamily="2" charset="2"/>
              </a:rPr>
              <a:t>d</a:t>
            </a:r>
            <a:r>
              <a:rPr lang="en-US" altLang="en-US" sz="2400">
                <a:latin typeface="Times New Roman" panose="02020603050405020304" pitchFamily="18" charset="0"/>
                <a:sym typeface="Symbol" pitchFamily="2" charset="2"/>
              </a:rPr>
              <a:t>)</a:t>
            </a:r>
            <a:r>
              <a:rPr lang="en-US" altLang="en-US" sz="2400"/>
              <a:t>, i.e.,</a:t>
            </a:r>
          </a:p>
          <a:p>
            <a:pPr marL="1028700" lvl="1">
              <a:lnSpc>
                <a:spcPct val="80000"/>
              </a:lnSpc>
              <a:buFont typeface="Wingdings" pitchFamily="2" charset="2"/>
              <a:buAutoNum type="arabicPeriod"/>
              <a:tabLst>
                <a:tab pos="1028700" algn="l"/>
              </a:tabLst>
            </a:pPr>
            <a:r>
              <a:rPr lang="en-US" altLang="en-US" sz="2000"/>
              <a:t>Drop lower-order terms</a:t>
            </a:r>
          </a:p>
          <a:p>
            <a:pPr marL="1028700" lvl="1">
              <a:lnSpc>
                <a:spcPct val="80000"/>
              </a:lnSpc>
              <a:buFont typeface="Wingdings" pitchFamily="2" charset="2"/>
              <a:buAutoNum type="arabicPeriod"/>
              <a:tabLst>
                <a:tab pos="1028700" algn="l"/>
              </a:tabLst>
            </a:pPr>
            <a:r>
              <a:rPr lang="en-US" altLang="en-US" sz="2000"/>
              <a:t>Drop constant factors</a:t>
            </a:r>
          </a:p>
          <a:p>
            <a:pPr marL="1028700" lvl="1">
              <a:lnSpc>
                <a:spcPct val="80000"/>
              </a:lnSpc>
              <a:buFont typeface="Wingdings" pitchFamily="2" charset="2"/>
              <a:buAutoNum type="arabicPeriod"/>
              <a:tabLst>
                <a:tab pos="1028700" algn="l"/>
              </a:tabLst>
            </a:pPr>
            <a:endParaRPr lang="en-US" altLang="en-US" sz="2000"/>
          </a:p>
          <a:p>
            <a:pPr>
              <a:lnSpc>
                <a:spcPct val="80000"/>
              </a:lnSpc>
              <a:tabLst>
                <a:tab pos="1028700" algn="l"/>
              </a:tabLst>
            </a:pPr>
            <a:r>
              <a:rPr lang="en-US" altLang="en-US" sz="2400"/>
              <a:t>Use the smallest possible class of functions</a:t>
            </a:r>
          </a:p>
          <a:p>
            <a:pPr marL="1028700" lvl="1">
              <a:lnSpc>
                <a:spcPct val="80000"/>
              </a:lnSpc>
              <a:tabLst>
                <a:tab pos="1028700" algn="l"/>
              </a:tabLst>
            </a:pPr>
            <a:r>
              <a:rPr lang="en-US" altLang="en-US" sz="2000"/>
              <a:t>Say “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2</a:t>
            </a:r>
            <a:r>
              <a:rPr lang="en-US" altLang="en-US" sz="2000" b="1" i="1">
                <a:latin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000">
                <a:sym typeface="Symbol" pitchFamily="2" charset="2"/>
              </a:rPr>
              <a:t> is </a:t>
            </a:r>
            <a:r>
              <a:rPr lang="en-US" altLang="en-US" sz="2000" b="1" i="1">
                <a:latin typeface="Times New Roman" panose="02020603050405020304" pitchFamily="18" charset="0"/>
                <a:sym typeface="Symbol" pitchFamily="2" charset="2"/>
              </a:rPr>
              <a:t>O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(</a:t>
            </a:r>
            <a:r>
              <a:rPr lang="en-US" altLang="en-US" sz="2000" b="1" i="1">
                <a:latin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)</a:t>
            </a:r>
            <a:r>
              <a:rPr lang="en-US" altLang="en-US" sz="2000">
                <a:sym typeface="Symbol" pitchFamily="2" charset="2"/>
              </a:rPr>
              <a:t>”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2000"/>
              <a:t>instead of “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2</a:t>
            </a:r>
            <a:r>
              <a:rPr lang="en-US" altLang="en-US" sz="2000" b="1" i="1">
                <a:latin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000">
                <a:sym typeface="Symbol" pitchFamily="2" charset="2"/>
              </a:rPr>
              <a:t> is </a:t>
            </a:r>
            <a:r>
              <a:rPr lang="en-US" altLang="en-US" sz="2000" b="1" i="1">
                <a:latin typeface="Times New Roman" panose="02020603050405020304" pitchFamily="18" charset="0"/>
                <a:sym typeface="Symbol" pitchFamily="2" charset="2"/>
              </a:rPr>
              <a:t>O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(</a:t>
            </a:r>
            <a:r>
              <a:rPr lang="en-US" altLang="en-US" sz="2000" b="1" i="1">
                <a:latin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000" baseline="30000">
                <a:latin typeface="Times New Roman" panose="02020603050405020304" pitchFamily="18" charset="0"/>
                <a:sym typeface="Symbol" pitchFamily="2" charset="2"/>
              </a:rPr>
              <a:t>2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)</a:t>
            </a:r>
            <a:r>
              <a:rPr lang="en-US" altLang="en-US" sz="2000">
                <a:sym typeface="Symbol" pitchFamily="2" charset="2"/>
              </a:rPr>
              <a:t>”</a:t>
            </a:r>
          </a:p>
          <a:p>
            <a:pPr marL="1028700" lvl="1">
              <a:lnSpc>
                <a:spcPct val="80000"/>
              </a:lnSpc>
              <a:tabLst>
                <a:tab pos="1028700" algn="l"/>
              </a:tabLst>
            </a:pPr>
            <a:endParaRPr lang="en-US" altLang="en-US" sz="2000">
              <a:sym typeface="Symbol" pitchFamily="2" charset="2"/>
            </a:endParaRPr>
          </a:p>
          <a:p>
            <a:pPr>
              <a:lnSpc>
                <a:spcPct val="80000"/>
              </a:lnSpc>
              <a:tabLst>
                <a:tab pos="1028700" algn="l"/>
              </a:tabLst>
            </a:pPr>
            <a:r>
              <a:rPr lang="en-US" altLang="en-US" sz="2400">
                <a:sym typeface="Symbol" pitchFamily="2" charset="2"/>
              </a:rPr>
              <a:t>Use the simplest expression of the class</a:t>
            </a:r>
          </a:p>
          <a:p>
            <a:pPr marL="1028700" lvl="1">
              <a:lnSpc>
                <a:spcPct val="80000"/>
              </a:lnSpc>
              <a:tabLst>
                <a:tab pos="1028700" algn="l"/>
              </a:tabLst>
            </a:pPr>
            <a:r>
              <a:rPr lang="en-US" altLang="en-US" sz="2000"/>
              <a:t>Say “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3</a:t>
            </a:r>
            <a:r>
              <a:rPr lang="en-US" altLang="en-US" sz="2000" b="1" i="1">
                <a:latin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000" b="1"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2000">
                <a:latin typeface="Symbol" pitchFamily="2" charset="2"/>
                <a:sym typeface="Symbol" pitchFamily="2" charset="2"/>
              </a:rPr>
              <a:t>+</a:t>
            </a:r>
            <a:r>
              <a:rPr lang="en-US" altLang="en-US" sz="2000" b="1"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5</a:t>
            </a:r>
            <a:r>
              <a:rPr lang="en-US" altLang="en-US" sz="2000">
                <a:sym typeface="Symbol" pitchFamily="2" charset="2"/>
              </a:rPr>
              <a:t> is </a:t>
            </a:r>
            <a:r>
              <a:rPr lang="en-US" altLang="en-US" sz="2000" b="1" i="1">
                <a:latin typeface="Times New Roman" panose="02020603050405020304" pitchFamily="18" charset="0"/>
                <a:sym typeface="Symbol" pitchFamily="2" charset="2"/>
              </a:rPr>
              <a:t>O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(</a:t>
            </a:r>
            <a:r>
              <a:rPr lang="en-US" altLang="en-US" sz="2000" b="1" i="1">
                <a:latin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)</a:t>
            </a:r>
            <a:r>
              <a:rPr lang="en-US" altLang="en-US" sz="2000">
                <a:sym typeface="Symbol" pitchFamily="2" charset="2"/>
              </a:rPr>
              <a:t>”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2000"/>
              <a:t>instead of “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3</a:t>
            </a:r>
            <a:r>
              <a:rPr lang="en-US" altLang="en-US" sz="2000" b="1" i="1">
                <a:latin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000" b="1"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2000">
                <a:latin typeface="Symbol" pitchFamily="2" charset="2"/>
                <a:sym typeface="Symbol" pitchFamily="2" charset="2"/>
              </a:rPr>
              <a:t>+</a:t>
            </a:r>
            <a:r>
              <a:rPr lang="en-US" altLang="en-US" sz="2000" b="1"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5</a:t>
            </a:r>
            <a:r>
              <a:rPr lang="en-US" altLang="en-US" sz="2000">
                <a:sym typeface="Symbol" pitchFamily="2" charset="2"/>
              </a:rPr>
              <a:t> is </a:t>
            </a:r>
            <a:r>
              <a:rPr lang="en-US" altLang="en-US" sz="2000" b="1" i="1">
                <a:latin typeface="Times New Roman" panose="02020603050405020304" pitchFamily="18" charset="0"/>
                <a:sym typeface="Symbol" pitchFamily="2" charset="2"/>
              </a:rPr>
              <a:t>O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(3</a:t>
            </a:r>
            <a:r>
              <a:rPr lang="en-US" altLang="en-US" sz="2000" b="1" i="1">
                <a:latin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000">
                <a:latin typeface="Times New Roman" panose="02020603050405020304" pitchFamily="18" charset="0"/>
                <a:sym typeface="Symbol" pitchFamily="2" charset="2"/>
              </a:rPr>
              <a:t>)</a:t>
            </a:r>
            <a:r>
              <a:rPr lang="en-US" altLang="en-US" sz="2000">
                <a:sym typeface="Symbol" pitchFamily="2" charset="2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6533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396157" y="6597134"/>
            <a:ext cx="216027" cy="19645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14</a:t>
            </a:fld>
            <a:endParaRPr/>
          </a:p>
        </p:txBody>
      </p:sp>
      <p:sp>
        <p:nvSpPr>
          <p:cNvPr id="274" name="Let f(n) = 3n2 + 17 n log2 n + 1000. Which of the following are true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t>Let f(n) = 3n</a:t>
            </a:r>
            <a:r>
              <a:rPr baseline="44499"/>
              <a:t>2</a:t>
            </a:r>
            <a:r>
              <a:t> + 17 n log</a:t>
            </a:r>
            <a:r>
              <a:rPr baseline="-5999"/>
              <a:t>2</a:t>
            </a:r>
            <a:r>
              <a:t> n + 1000. Which of the following are true?</a:t>
            </a:r>
          </a:p>
          <a:p>
            <a:pPr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endParaRPr/>
          </a:p>
          <a:p>
            <a:pPr lvl="1"/>
            <a:r>
              <a:t> </a:t>
            </a:r>
            <a:r>
              <a:rPr i="1" spc="168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f</a:t>
            </a:r>
            <a:r>
              <a:rPr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b="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is </a:t>
            </a:r>
            <a:r>
              <a:rPr b="0" i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r>
              <a:rPr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b="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b="0" baseline="444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  <a:br>
              <a:rPr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endParaRPr b="0"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  <a:p>
            <a:pPr lvl="1"/>
            <a:r>
              <a:t> </a:t>
            </a:r>
            <a:r>
              <a:rPr i="1" spc="168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f</a:t>
            </a:r>
            <a:r>
              <a:rPr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b="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is </a:t>
            </a:r>
            <a:r>
              <a:rPr b="0" i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r>
              <a:rPr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b="0" i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b="0" baseline="44499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3</a:t>
            </a:r>
            <a:r>
              <a:rPr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  <a:br>
              <a:rPr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endParaRPr b="0"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  <a:p>
            <a:pPr lvl="1"/>
            <a:r>
              <a:rPr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Both A and B.</a:t>
            </a:r>
            <a:br>
              <a:rPr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endParaRPr b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"/>
              <a:ea typeface="Times"/>
              <a:cs typeface="Times"/>
              <a:sym typeface="Times"/>
            </a:endParaRPr>
          </a:p>
          <a:p>
            <a:pPr lvl="1"/>
            <a:r>
              <a:rPr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Neither A nor B.</a:t>
            </a:r>
          </a:p>
        </p:txBody>
      </p:sp>
      <p:sp>
        <p:nvSpPr>
          <p:cNvPr id="275" name="Analysis of algorithms: quiz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Analysis of algorithms: quiz 1</a:t>
            </a:r>
          </a:p>
        </p:txBody>
      </p:sp>
    </p:spTree>
    <p:extLst>
      <p:ext uri="{BB962C8B-B14F-4D97-AF65-F5344CB8AC3E}">
        <p14:creationId xmlns:p14="http://schemas.microsoft.com/office/powerpoint/2010/main" val="2885531408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>
            <a:extLst>
              <a:ext uri="{FF2B5EF4-FFF2-40B4-BE49-F238E27FC236}">
                <a16:creationId xmlns:a16="http://schemas.microsoft.com/office/drawing/2014/main" id="{5E7697E0-ECF3-6847-8FAC-04F721321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Omega notation</a:t>
            </a:r>
            <a:endParaRPr lang="en-US" altLang="en-US" dirty="0">
              <a:sym typeface="Symbol" pitchFamily="2" charset="2"/>
            </a:endParaRPr>
          </a:p>
        </p:txBody>
      </p:sp>
      <p:sp>
        <p:nvSpPr>
          <p:cNvPr id="444422" name="Rectangle 6">
            <a:extLst>
              <a:ext uri="{FF2B5EF4-FFF2-40B4-BE49-F238E27FC236}">
                <a16:creationId xmlns:a16="http://schemas.microsoft.com/office/drawing/2014/main" id="{3BD43BAF-60BA-1F4C-85BE-1B13EF7B19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25" y="5106988"/>
            <a:ext cx="59817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en-US" sz="2600" b="1" i="1"/>
              <a:t>g</a:t>
            </a:r>
            <a:r>
              <a:rPr kumimoji="1" lang="en-US" altLang="en-US" sz="2600" b="1"/>
              <a:t>(</a:t>
            </a:r>
            <a:r>
              <a:rPr kumimoji="1" lang="en-US" altLang="en-US" sz="2600" b="1" i="1"/>
              <a:t>n</a:t>
            </a:r>
            <a:r>
              <a:rPr kumimoji="1" lang="en-US" altLang="en-US" sz="2600" b="1"/>
              <a:t>) is an </a:t>
            </a:r>
            <a:r>
              <a:rPr kumimoji="1" lang="en-US" altLang="en-US" sz="2600" b="1" i="1">
                <a:solidFill>
                  <a:srgbClr val="CC0000"/>
                </a:solidFill>
              </a:rPr>
              <a:t>asymptotic lower bound</a:t>
            </a:r>
            <a:r>
              <a:rPr kumimoji="1" lang="en-US" altLang="en-US" sz="2600" b="1"/>
              <a:t> for </a:t>
            </a:r>
            <a:r>
              <a:rPr kumimoji="1" lang="en-US" altLang="en-US" sz="2600" b="1" i="1"/>
              <a:t>f</a:t>
            </a:r>
            <a:r>
              <a:rPr kumimoji="1" lang="en-US" altLang="en-US" sz="2600" b="1"/>
              <a:t>(</a:t>
            </a:r>
            <a:r>
              <a:rPr kumimoji="1" lang="en-US" altLang="en-US" sz="2600" b="1" i="1"/>
              <a:t>n</a:t>
            </a:r>
            <a:r>
              <a:rPr kumimoji="1" lang="en-US" altLang="en-US" sz="2600" b="1"/>
              <a:t>).</a:t>
            </a:r>
          </a:p>
        </p:txBody>
      </p:sp>
      <p:sp>
        <p:nvSpPr>
          <p:cNvPr id="444423" name="Text Box 7">
            <a:extLst>
              <a:ext uri="{FF2B5EF4-FFF2-40B4-BE49-F238E27FC236}">
                <a16:creationId xmlns:a16="http://schemas.microsoft.com/office/drawing/2014/main" id="{415B658E-2DD6-2243-BED4-129BBB680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3852863"/>
            <a:ext cx="4394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i="1"/>
              <a:t>Intuitively</a:t>
            </a:r>
            <a:r>
              <a:rPr lang="en-US" altLang="en-US"/>
              <a:t>: Set of all functions whose </a:t>
            </a:r>
            <a:r>
              <a:rPr lang="en-US" altLang="en-US" i="1"/>
              <a:t>rate of growth</a:t>
            </a:r>
            <a:r>
              <a:rPr lang="en-US" altLang="en-US"/>
              <a:t> is the same as or higher than that of </a:t>
            </a:r>
            <a:r>
              <a:rPr lang="en-US" altLang="en-US" i="1"/>
              <a:t>g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).</a:t>
            </a:r>
          </a:p>
        </p:txBody>
      </p:sp>
      <p:pic>
        <p:nvPicPr>
          <p:cNvPr id="444426" name="Picture 10">
            <a:extLst>
              <a:ext uri="{FF2B5EF4-FFF2-40B4-BE49-F238E27FC236}">
                <a16:creationId xmlns:a16="http://schemas.microsoft.com/office/drawing/2014/main" id="{19059F3B-D39D-D54C-9726-25353023A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6" y="1096964"/>
            <a:ext cx="3800475" cy="401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4427" name="Text Box 11">
            <a:extLst>
              <a:ext uri="{FF2B5EF4-FFF2-40B4-BE49-F238E27FC236}">
                <a16:creationId xmlns:a16="http://schemas.microsoft.com/office/drawing/2014/main" id="{B1702469-A5FF-0F4E-92F3-EC51467BB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8864" y="5595939"/>
            <a:ext cx="454977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b="1" i="1">
                <a:solidFill>
                  <a:schemeClr val="hlink"/>
                </a:solidFill>
              </a:rPr>
              <a:t>f</a:t>
            </a:r>
            <a:r>
              <a:rPr lang="en-US" altLang="en-US" b="1">
                <a:solidFill>
                  <a:schemeClr val="hlink"/>
                </a:solidFill>
              </a:rPr>
              <a:t>(</a:t>
            </a:r>
            <a:r>
              <a:rPr lang="en-US" altLang="en-US" b="1" i="1">
                <a:solidFill>
                  <a:schemeClr val="hlink"/>
                </a:solidFill>
              </a:rPr>
              <a:t>n</a:t>
            </a:r>
            <a:r>
              <a:rPr lang="en-US" altLang="en-US" b="1">
                <a:solidFill>
                  <a:schemeClr val="hlink"/>
                </a:solidFill>
              </a:rPr>
              <a:t>) = </a:t>
            </a:r>
            <a:r>
              <a:rPr lang="en-US" altLang="en-US" b="1">
                <a:solidFill>
                  <a:schemeClr val="hlink"/>
                </a:solidFill>
                <a:sym typeface="Symbol" pitchFamily="2" charset="2"/>
              </a:rPr>
              <a:t>(</a:t>
            </a:r>
            <a:r>
              <a:rPr lang="en-US" altLang="en-US" b="1" i="1">
                <a:solidFill>
                  <a:schemeClr val="hlink"/>
                </a:solidFill>
                <a:sym typeface="Symbol" pitchFamily="2" charset="2"/>
              </a:rPr>
              <a:t>g</a:t>
            </a:r>
            <a:r>
              <a:rPr lang="en-US" altLang="en-US" b="1">
                <a:solidFill>
                  <a:schemeClr val="hlink"/>
                </a:solidFill>
                <a:sym typeface="Symbol" pitchFamily="2" charset="2"/>
              </a:rPr>
              <a:t>(</a:t>
            </a:r>
            <a:r>
              <a:rPr lang="en-US" altLang="en-US" b="1" i="1">
                <a:solidFill>
                  <a:schemeClr val="hlink"/>
                </a:solidFill>
                <a:sym typeface="Symbol" pitchFamily="2" charset="2"/>
              </a:rPr>
              <a:t>n</a:t>
            </a:r>
            <a:r>
              <a:rPr lang="en-US" altLang="en-US" b="1">
                <a:solidFill>
                  <a:schemeClr val="hlink"/>
                </a:solidFill>
                <a:sym typeface="Symbol" pitchFamily="2" charset="2"/>
              </a:rPr>
              <a:t>))  </a:t>
            </a:r>
            <a:r>
              <a:rPr lang="en-US" altLang="en-US" b="1" i="1">
                <a:solidFill>
                  <a:schemeClr val="hlink"/>
                </a:solidFill>
              </a:rPr>
              <a:t>f</a:t>
            </a:r>
            <a:r>
              <a:rPr lang="en-US" altLang="en-US" b="1">
                <a:solidFill>
                  <a:schemeClr val="hlink"/>
                </a:solidFill>
              </a:rPr>
              <a:t>(</a:t>
            </a:r>
            <a:r>
              <a:rPr lang="en-US" altLang="en-US" b="1" i="1">
                <a:solidFill>
                  <a:schemeClr val="hlink"/>
                </a:solidFill>
              </a:rPr>
              <a:t>n</a:t>
            </a:r>
            <a:r>
              <a:rPr lang="en-US" altLang="en-US" b="1">
                <a:solidFill>
                  <a:schemeClr val="hlink"/>
                </a:solidFill>
              </a:rPr>
              <a:t>) = </a:t>
            </a:r>
            <a:r>
              <a:rPr lang="en-US" altLang="en-US" b="1">
                <a:solidFill>
                  <a:schemeClr val="hlink"/>
                </a:solidFill>
                <a:sym typeface="Symbol" pitchFamily="2" charset="2"/>
              </a:rPr>
              <a:t>(</a:t>
            </a:r>
            <a:r>
              <a:rPr lang="en-US" altLang="en-US" b="1" i="1">
                <a:solidFill>
                  <a:schemeClr val="hlink"/>
                </a:solidFill>
                <a:sym typeface="Symbol" pitchFamily="2" charset="2"/>
              </a:rPr>
              <a:t>g</a:t>
            </a:r>
            <a:r>
              <a:rPr lang="en-US" altLang="en-US" b="1">
                <a:solidFill>
                  <a:schemeClr val="hlink"/>
                </a:solidFill>
                <a:sym typeface="Symbol" pitchFamily="2" charset="2"/>
              </a:rPr>
              <a:t>(</a:t>
            </a:r>
            <a:r>
              <a:rPr lang="en-US" altLang="en-US" b="1" i="1">
                <a:solidFill>
                  <a:schemeClr val="hlink"/>
                </a:solidFill>
                <a:sym typeface="Symbol" pitchFamily="2" charset="2"/>
              </a:rPr>
              <a:t>n</a:t>
            </a:r>
            <a:r>
              <a:rPr lang="en-US" altLang="en-US" b="1">
                <a:solidFill>
                  <a:schemeClr val="hlink"/>
                </a:solidFill>
                <a:sym typeface="Symbol" pitchFamily="2" charset="2"/>
              </a:rPr>
              <a:t>)).</a:t>
            </a:r>
          </a:p>
          <a:p>
            <a:r>
              <a:rPr lang="en-US" altLang="en-US" b="1">
                <a:solidFill>
                  <a:schemeClr val="hlink"/>
                </a:solidFill>
                <a:sym typeface="Symbol" pitchFamily="2" charset="2"/>
              </a:rPr>
              <a:t>(</a:t>
            </a:r>
            <a:r>
              <a:rPr lang="en-US" altLang="en-US" b="1" i="1">
                <a:solidFill>
                  <a:schemeClr val="hlink"/>
                </a:solidFill>
                <a:sym typeface="Symbol" pitchFamily="2" charset="2"/>
              </a:rPr>
              <a:t>g</a:t>
            </a:r>
            <a:r>
              <a:rPr lang="en-US" altLang="en-US" b="1">
                <a:solidFill>
                  <a:schemeClr val="hlink"/>
                </a:solidFill>
                <a:sym typeface="Symbol" pitchFamily="2" charset="2"/>
              </a:rPr>
              <a:t>(</a:t>
            </a:r>
            <a:r>
              <a:rPr lang="en-US" altLang="en-US" b="1" i="1">
                <a:solidFill>
                  <a:schemeClr val="hlink"/>
                </a:solidFill>
                <a:sym typeface="Symbol" pitchFamily="2" charset="2"/>
              </a:rPr>
              <a:t>n</a:t>
            </a:r>
            <a:r>
              <a:rPr lang="en-US" altLang="en-US" b="1">
                <a:solidFill>
                  <a:schemeClr val="hlink"/>
                </a:solidFill>
                <a:sym typeface="Symbol" pitchFamily="2" charset="2"/>
              </a:rPr>
              <a:t>))   (</a:t>
            </a:r>
            <a:r>
              <a:rPr lang="en-US" altLang="en-US" b="1" i="1">
                <a:solidFill>
                  <a:schemeClr val="hlink"/>
                </a:solidFill>
                <a:sym typeface="Symbol" pitchFamily="2" charset="2"/>
              </a:rPr>
              <a:t>g</a:t>
            </a:r>
            <a:r>
              <a:rPr lang="en-US" altLang="en-US" b="1">
                <a:solidFill>
                  <a:schemeClr val="hlink"/>
                </a:solidFill>
                <a:sym typeface="Symbol" pitchFamily="2" charset="2"/>
              </a:rPr>
              <a:t>(</a:t>
            </a:r>
            <a:r>
              <a:rPr lang="en-US" altLang="en-US" b="1" i="1">
                <a:solidFill>
                  <a:schemeClr val="hlink"/>
                </a:solidFill>
                <a:sym typeface="Symbol" pitchFamily="2" charset="2"/>
              </a:rPr>
              <a:t>n</a:t>
            </a:r>
            <a:r>
              <a:rPr lang="en-US" altLang="en-US" b="1">
                <a:solidFill>
                  <a:schemeClr val="hlink"/>
                </a:solidFill>
                <a:sym typeface="Symbol" pitchFamily="2" charset="2"/>
              </a:rPr>
              <a:t>)).</a:t>
            </a:r>
          </a:p>
        </p:txBody>
      </p:sp>
      <p:sp>
        <p:nvSpPr>
          <p:cNvPr id="444428" name="Rectangle 12">
            <a:extLst>
              <a:ext uri="{FF2B5EF4-FFF2-40B4-BE49-F238E27FC236}">
                <a16:creationId xmlns:a16="http://schemas.microsoft.com/office/drawing/2014/main" id="{B9CD9B7E-71C6-0546-B672-0206D48C62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954213"/>
            <a:ext cx="4870450" cy="1898650"/>
          </a:xfrm>
          <a:prstGeom prst="rect">
            <a:avLst/>
          </a:prstGeom>
          <a:solidFill>
            <a:srgbClr val="CCECFF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20000"/>
              </a:spcAft>
              <a:buClr>
                <a:srgbClr val="FF6600"/>
              </a:buClr>
              <a:buSzPct val="80000"/>
              <a:buFont typeface="Wingdings" pitchFamily="2" charset="2"/>
              <a:buNone/>
            </a:pPr>
            <a:r>
              <a:rPr kumimoji="1" lang="en-US" altLang="en-US" sz="2600" b="1">
                <a:solidFill>
                  <a:schemeClr val="accent1"/>
                </a:solidFill>
                <a:sym typeface="Symbol" pitchFamily="2" charset="2"/>
              </a:rPr>
              <a:t></a:t>
            </a:r>
            <a:r>
              <a:rPr kumimoji="1" lang="en-US" altLang="en-US" sz="2600" b="1">
                <a:solidFill>
                  <a:schemeClr val="accent1"/>
                </a:solidFill>
              </a:rPr>
              <a:t>(</a:t>
            </a:r>
            <a:r>
              <a:rPr kumimoji="1" lang="en-US" altLang="en-US" sz="2600" b="1" i="1">
                <a:solidFill>
                  <a:schemeClr val="accent1"/>
                </a:solidFill>
              </a:rPr>
              <a:t>g</a:t>
            </a:r>
            <a:r>
              <a:rPr kumimoji="1" lang="en-US" altLang="en-US" sz="2600" b="1">
                <a:solidFill>
                  <a:schemeClr val="accent1"/>
                </a:solidFill>
              </a:rPr>
              <a:t>(</a:t>
            </a:r>
            <a:r>
              <a:rPr kumimoji="1" lang="en-US" altLang="en-US" sz="2600" b="1" i="1">
                <a:solidFill>
                  <a:schemeClr val="accent1"/>
                </a:solidFill>
              </a:rPr>
              <a:t>n</a:t>
            </a:r>
            <a:r>
              <a:rPr kumimoji="1" lang="en-US" altLang="en-US" sz="2600" b="1">
                <a:solidFill>
                  <a:schemeClr val="accent1"/>
                </a:solidFill>
              </a:rPr>
              <a:t>)) =</a:t>
            </a:r>
            <a:r>
              <a:rPr kumimoji="1" lang="en-US" altLang="en-US" sz="2600" b="1">
                <a:solidFill>
                  <a:schemeClr val="hlink"/>
                </a:solidFill>
              </a:rPr>
              <a:t> </a:t>
            </a:r>
            <a:r>
              <a:rPr kumimoji="1" lang="en-US" altLang="en-US" sz="3000" b="1">
                <a:solidFill>
                  <a:schemeClr val="hlink"/>
                </a:solidFill>
              </a:rPr>
              <a:t>{</a:t>
            </a:r>
            <a:r>
              <a:rPr kumimoji="1" lang="en-US" altLang="en-US" sz="2600" b="1" i="1">
                <a:solidFill>
                  <a:schemeClr val="hlink"/>
                </a:solidFill>
              </a:rPr>
              <a:t>f</a:t>
            </a:r>
            <a:r>
              <a:rPr kumimoji="1" lang="en-US" altLang="en-US" sz="2600" b="1">
                <a:solidFill>
                  <a:schemeClr val="hlink"/>
                </a:solidFill>
              </a:rPr>
              <a:t>(</a:t>
            </a:r>
            <a:r>
              <a:rPr kumimoji="1" lang="en-US" altLang="en-US" sz="2600" b="1" i="1">
                <a:solidFill>
                  <a:schemeClr val="hlink"/>
                </a:solidFill>
              </a:rPr>
              <a:t>n</a:t>
            </a:r>
            <a:r>
              <a:rPr kumimoji="1" lang="en-US" altLang="en-US" sz="2600" b="1">
                <a:solidFill>
                  <a:schemeClr val="hlink"/>
                </a:solidFill>
              </a:rPr>
              <a:t>) : </a:t>
            </a:r>
            <a:br>
              <a:rPr kumimoji="1" lang="en-US" altLang="en-US" sz="2600" b="1">
                <a:solidFill>
                  <a:schemeClr val="hlink"/>
                </a:solidFill>
              </a:rPr>
            </a:br>
            <a:r>
              <a:rPr kumimoji="1" lang="en-US" altLang="en-US" sz="2600" b="1">
                <a:solidFill>
                  <a:srgbClr val="FF3300"/>
                </a:solidFill>
                <a:sym typeface="Symbol" pitchFamily="2" charset="2"/>
              </a:rPr>
              <a:t> </a:t>
            </a:r>
            <a:r>
              <a:rPr kumimoji="1" lang="en-US" altLang="en-US" sz="2600" b="1">
                <a:solidFill>
                  <a:srgbClr val="FF3300"/>
                </a:solidFill>
              </a:rPr>
              <a:t>positive constants </a:t>
            </a:r>
            <a:r>
              <a:rPr kumimoji="1" lang="en-US" altLang="en-US" sz="2600" b="1" i="1">
                <a:solidFill>
                  <a:srgbClr val="FF3300"/>
                </a:solidFill>
              </a:rPr>
              <a:t>c</a:t>
            </a:r>
            <a:r>
              <a:rPr kumimoji="1" lang="en-US" altLang="en-US" sz="2600" b="1">
                <a:solidFill>
                  <a:srgbClr val="FF3300"/>
                </a:solidFill>
              </a:rPr>
              <a:t> and </a:t>
            </a:r>
            <a:r>
              <a:rPr kumimoji="1" lang="en-US" altLang="en-US" sz="2600" b="1" i="1">
                <a:solidFill>
                  <a:srgbClr val="FF3300"/>
                </a:solidFill>
              </a:rPr>
              <a:t>n</a:t>
            </a:r>
            <a:r>
              <a:rPr kumimoji="1" lang="en-US" altLang="en-US" sz="2600" b="1" baseline="-25000">
                <a:solidFill>
                  <a:srgbClr val="FF3300"/>
                </a:solidFill>
              </a:rPr>
              <a:t>0,</a:t>
            </a:r>
            <a:r>
              <a:rPr kumimoji="1" lang="en-US" altLang="en-US" sz="2600" b="1">
                <a:solidFill>
                  <a:schemeClr val="hlink"/>
                </a:solidFill>
              </a:rPr>
              <a:t> </a:t>
            </a:r>
            <a:r>
              <a:rPr kumimoji="1" lang="en-US" altLang="en-US" sz="2600" b="1">
                <a:solidFill>
                  <a:srgbClr val="CC0000"/>
                </a:solidFill>
              </a:rPr>
              <a:t>such that </a:t>
            </a:r>
            <a:r>
              <a:rPr kumimoji="1" lang="en-US" altLang="en-US" b="1">
                <a:solidFill>
                  <a:srgbClr val="CC0000"/>
                </a:solidFill>
                <a:sym typeface="Symbol" pitchFamily="2" charset="2"/>
              </a:rPr>
              <a:t></a:t>
            </a:r>
            <a:r>
              <a:rPr kumimoji="1" lang="en-US" altLang="en-US" b="1" i="1">
                <a:solidFill>
                  <a:srgbClr val="CC0000"/>
                </a:solidFill>
              </a:rPr>
              <a:t>n </a:t>
            </a:r>
            <a:r>
              <a:rPr kumimoji="1" lang="en-US" altLang="en-US" b="1">
                <a:solidFill>
                  <a:srgbClr val="CC0000"/>
                </a:solidFill>
                <a:sym typeface="Symbol" pitchFamily="2" charset="2"/>
              </a:rPr>
              <a:t></a:t>
            </a:r>
            <a:r>
              <a:rPr kumimoji="1" lang="en-US" altLang="en-US" b="1" i="1">
                <a:solidFill>
                  <a:srgbClr val="CC0000"/>
                </a:solidFill>
              </a:rPr>
              <a:t>  n</a:t>
            </a:r>
            <a:r>
              <a:rPr kumimoji="1" lang="en-US" altLang="en-US" b="1" baseline="-25000">
                <a:solidFill>
                  <a:srgbClr val="CC0000"/>
                </a:solidFill>
              </a:rPr>
              <a:t>0</a:t>
            </a:r>
            <a:r>
              <a:rPr kumimoji="1" lang="en-US" altLang="en-US">
                <a:solidFill>
                  <a:srgbClr val="CC0000"/>
                </a:solidFill>
              </a:rPr>
              <a:t>,</a:t>
            </a:r>
            <a:endParaRPr kumimoji="1" lang="en-US" altLang="en-US" sz="2600" b="1">
              <a:solidFill>
                <a:srgbClr val="CC0000"/>
              </a:solidFill>
            </a:endParaRPr>
          </a:p>
          <a:p>
            <a:pPr>
              <a:spcAft>
                <a:spcPct val="20000"/>
              </a:spcAft>
              <a:buClr>
                <a:srgbClr val="FF6600"/>
              </a:buClr>
              <a:buSzPct val="80000"/>
              <a:buFont typeface="Wingdings" pitchFamily="2" charset="2"/>
              <a:buNone/>
            </a:pPr>
            <a:r>
              <a:rPr kumimoji="1" lang="en-US" altLang="en-US" sz="2200" b="1">
                <a:solidFill>
                  <a:schemeClr val="hlink"/>
                </a:solidFill>
              </a:rPr>
              <a:t>we have</a:t>
            </a:r>
            <a:r>
              <a:rPr kumimoji="1" lang="en-US" altLang="en-US" sz="2600" b="1">
                <a:solidFill>
                  <a:schemeClr val="hlink"/>
                </a:solidFill>
              </a:rPr>
              <a:t> 0 </a:t>
            </a:r>
            <a:r>
              <a:rPr kumimoji="1" lang="en-US" altLang="en-US" sz="2600" b="1">
                <a:solidFill>
                  <a:schemeClr val="hlink"/>
                </a:solidFill>
                <a:sym typeface="Symbol" pitchFamily="2" charset="2"/>
              </a:rPr>
              <a:t></a:t>
            </a:r>
            <a:r>
              <a:rPr kumimoji="1" lang="en-US" altLang="en-US" sz="2600" b="1">
                <a:solidFill>
                  <a:schemeClr val="hlink"/>
                </a:solidFill>
              </a:rPr>
              <a:t> </a:t>
            </a:r>
            <a:r>
              <a:rPr kumimoji="1" lang="en-US" altLang="en-US" b="1">
                <a:solidFill>
                  <a:schemeClr val="hlink"/>
                </a:solidFill>
              </a:rPr>
              <a:t>c</a:t>
            </a:r>
            <a:r>
              <a:rPr kumimoji="1" lang="en-US" altLang="en-US" b="1" i="1">
                <a:solidFill>
                  <a:schemeClr val="hlink"/>
                </a:solidFill>
              </a:rPr>
              <a:t>g</a:t>
            </a:r>
            <a:r>
              <a:rPr kumimoji="1" lang="en-US" altLang="en-US" b="1">
                <a:solidFill>
                  <a:schemeClr val="hlink"/>
                </a:solidFill>
              </a:rPr>
              <a:t>(</a:t>
            </a:r>
            <a:r>
              <a:rPr kumimoji="1" lang="en-US" altLang="en-US" b="1" i="1">
                <a:solidFill>
                  <a:schemeClr val="hlink"/>
                </a:solidFill>
              </a:rPr>
              <a:t>n</a:t>
            </a:r>
            <a:r>
              <a:rPr kumimoji="1" lang="en-US" altLang="en-US" b="1">
                <a:solidFill>
                  <a:schemeClr val="hlink"/>
                </a:solidFill>
              </a:rPr>
              <a:t>)</a:t>
            </a:r>
            <a:r>
              <a:rPr kumimoji="1" lang="en-US" altLang="en-US"/>
              <a:t> </a:t>
            </a:r>
            <a:r>
              <a:rPr kumimoji="1" lang="en-US" altLang="en-US" sz="2600" b="1">
                <a:solidFill>
                  <a:schemeClr val="hlink"/>
                </a:solidFill>
                <a:sym typeface="Symbol" pitchFamily="2" charset="2"/>
              </a:rPr>
              <a:t> </a:t>
            </a:r>
            <a:r>
              <a:rPr kumimoji="1" lang="en-US" altLang="en-US" b="1" i="1">
                <a:solidFill>
                  <a:schemeClr val="hlink"/>
                </a:solidFill>
              </a:rPr>
              <a:t>f</a:t>
            </a:r>
            <a:r>
              <a:rPr kumimoji="1" lang="en-US" altLang="en-US" b="1">
                <a:solidFill>
                  <a:schemeClr val="hlink"/>
                </a:solidFill>
              </a:rPr>
              <a:t>(</a:t>
            </a:r>
            <a:r>
              <a:rPr kumimoji="1" lang="en-US" altLang="en-US" b="1" i="1">
                <a:solidFill>
                  <a:schemeClr val="hlink"/>
                </a:solidFill>
              </a:rPr>
              <a:t>n</a:t>
            </a:r>
            <a:r>
              <a:rPr kumimoji="1" lang="en-US" altLang="en-US" b="1">
                <a:solidFill>
                  <a:schemeClr val="hlink"/>
                </a:solidFill>
              </a:rPr>
              <a:t>)</a:t>
            </a:r>
            <a:r>
              <a:rPr kumimoji="1" lang="en-US" altLang="en-US" sz="3000" b="1">
                <a:solidFill>
                  <a:schemeClr val="hlink"/>
                </a:solidFill>
              </a:rPr>
              <a:t>}</a:t>
            </a:r>
          </a:p>
        </p:txBody>
      </p:sp>
      <p:sp>
        <p:nvSpPr>
          <p:cNvPr id="444429" name="Rectangle 13">
            <a:extLst>
              <a:ext uri="{FF2B5EF4-FFF2-40B4-BE49-F238E27FC236}">
                <a16:creationId xmlns:a16="http://schemas.microsoft.com/office/drawing/2014/main" id="{7328A4C1-AD51-384E-A390-BF801F438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26" y="1068389"/>
            <a:ext cx="51974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20000"/>
              </a:spcAft>
              <a:buClr>
                <a:srgbClr val="FF6600"/>
              </a:buClr>
              <a:buSzPct val="80000"/>
              <a:buFont typeface="Wingdings" pitchFamily="2" charset="2"/>
              <a:buNone/>
            </a:pPr>
            <a:r>
              <a:rPr kumimoji="1" lang="en-US" altLang="en-US" sz="2600"/>
              <a:t>For function </a:t>
            </a:r>
            <a:r>
              <a:rPr kumimoji="1" lang="en-US" altLang="en-US" sz="2600" i="1"/>
              <a:t>g</a:t>
            </a:r>
            <a:r>
              <a:rPr kumimoji="1" lang="en-US" altLang="en-US" sz="2600"/>
              <a:t>(</a:t>
            </a:r>
            <a:r>
              <a:rPr kumimoji="1" lang="en-US" altLang="en-US" sz="2600" i="1"/>
              <a:t>n</a:t>
            </a:r>
            <a:r>
              <a:rPr kumimoji="1" lang="en-US" altLang="en-US" sz="2600"/>
              <a:t>), we define </a:t>
            </a:r>
            <a:r>
              <a:rPr lang="en-US" altLang="en-US">
                <a:sym typeface="Symbol" pitchFamily="2" charset="2"/>
              </a:rPr>
              <a:t></a:t>
            </a:r>
            <a:r>
              <a:rPr kumimoji="1" lang="en-US" altLang="en-US" sz="2600"/>
              <a:t>(</a:t>
            </a:r>
            <a:r>
              <a:rPr kumimoji="1" lang="en-US" altLang="en-US" sz="2600" i="1"/>
              <a:t>g</a:t>
            </a:r>
            <a:r>
              <a:rPr kumimoji="1" lang="en-US" altLang="en-US" sz="2600"/>
              <a:t>(</a:t>
            </a:r>
            <a:r>
              <a:rPr kumimoji="1" lang="en-US" altLang="en-US" sz="2600" i="1"/>
              <a:t>n</a:t>
            </a:r>
            <a:r>
              <a:rPr kumimoji="1" lang="en-US" altLang="en-US" sz="2600"/>
              <a:t>)), big-Omega of </a:t>
            </a:r>
            <a:r>
              <a:rPr kumimoji="1" lang="en-US" altLang="en-US" sz="2600" i="1"/>
              <a:t>n</a:t>
            </a:r>
            <a:r>
              <a:rPr kumimoji="1" lang="en-US" altLang="en-US" sz="2600"/>
              <a:t>, as the set:</a:t>
            </a:r>
          </a:p>
        </p:txBody>
      </p:sp>
    </p:spTree>
    <p:extLst>
      <p:ext uri="{BB962C8B-B14F-4D97-AF65-F5344CB8AC3E}">
        <p14:creationId xmlns:p14="http://schemas.microsoft.com/office/powerpoint/2010/main" val="34302481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Big Omega no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>
                <a:sym typeface="Symbol" pitchFamily="2" charset="2"/>
              </a:rPr>
              <a:t> -notation</a:t>
            </a:r>
            <a:endParaRPr dirty="0"/>
          </a:p>
        </p:txBody>
      </p:sp>
      <p:sp>
        <p:nvSpPr>
          <p:cNvPr id="336" name="Lower bounds.  f(n) is Ω(g(n)) if there exist constants c &gt; 0 and n0  ≥  0 such that f(n)  ≥  c · g(n)  ≥  0  for all n  ≥  n0.…"/>
          <p:cNvSpPr txBox="1">
            <a:spLocks noGrp="1"/>
          </p:cNvSpPr>
          <p:nvPr>
            <p:ph type="body" idx="1"/>
          </p:nvPr>
        </p:nvSpPr>
        <p:spPr>
          <a:xfrm>
            <a:off x="914400" y="1511300"/>
            <a:ext cx="10439400" cy="46656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dirty="0"/>
              <a:t>Lower bounds.  </a:t>
            </a:r>
            <a:r>
              <a:rPr i="1" spc="168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f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is </a:t>
            </a: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Ω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g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))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there exist constants 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c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&gt; 0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and 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baseline="-202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0 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≥  0</a:t>
            </a:r>
            <a:b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</a:b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such that </a:t>
            </a:r>
            <a:r>
              <a:rPr i="1" spc="168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f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  ≥  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c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· 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g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  ≥  0  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 all 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 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≥  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baseline="-202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0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b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r>
              <a:rPr dirty="0"/>
              <a:t>Ex.  </a:t>
            </a:r>
            <a:r>
              <a:rPr i="1" spc="168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f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 = 32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baseline="44499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+ 17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+ 1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pPr lvl="1"/>
            <a:r>
              <a:rPr i="1" spc="168"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f</a:t>
            </a:r>
            <a:r>
              <a:rPr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dirty="0"/>
              <a:t> is both </a:t>
            </a:r>
            <a:r>
              <a:rPr dirty="0" err="1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Ω</a:t>
            </a:r>
            <a:r>
              <a:rPr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latin typeface="Times"/>
                <a:ea typeface="Times"/>
                <a:cs typeface="Times"/>
                <a:sym typeface="Times"/>
              </a:rPr>
              <a:t>n</a:t>
            </a:r>
            <a:r>
              <a:rPr baseline="44499" dirty="0">
                <a:latin typeface="Times"/>
                <a:ea typeface="Times"/>
                <a:cs typeface="Times"/>
                <a:sym typeface="Times"/>
              </a:rPr>
              <a:t>2</a:t>
            </a:r>
            <a:r>
              <a:rPr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dirty="0"/>
              <a:t> and </a:t>
            </a:r>
            <a:r>
              <a:rPr dirty="0" err="1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Ω</a:t>
            </a:r>
            <a:r>
              <a:rPr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dirty="0"/>
              <a:t>.</a:t>
            </a:r>
          </a:p>
          <a:p>
            <a:pPr lvl="1"/>
            <a:r>
              <a:rPr i="1" spc="168"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f</a:t>
            </a:r>
            <a:r>
              <a:rPr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dirty="0"/>
              <a:t> is not </a:t>
            </a:r>
            <a:r>
              <a:rPr dirty="0" err="1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Ω</a:t>
            </a:r>
            <a:r>
              <a:rPr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latin typeface="Times"/>
                <a:ea typeface="Times"/>
                <a:cs typeface="Times"/>
                <a:sym typeface="Times"/>
              </a:rPr>
              <a:t>n</a:t>
            </a:r>
            <a:r>
              <a:rPr baseline="44499" dirty="0">
                <a:latin typeface="Times"/>
                <a:ea typeface="Times"/>
                <a:cs typeface="Times"/>
                <a:sym typeface="Times"/>
              </a:rPr>
              <a:t>3</a:t>
            </a:r>
            <a:r>
              <a:rPr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dirty="0"/>
              <a:t>.</a:t>
            </a:r>
          </a:p>
          <a:p>
            <a:br>
              <a:rPr dirty="0"/>
            </a:br>
            <a:br>
              <a:rPr dirty="0"/>
            </a:br>
            <a:r>
              <a:rPr dirty="0"/>
              <a:t>Typical usage.  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Any compare-based sorting algorithm requires </a:t>
            </a: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Ω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log 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compares in the worst case.</a:t>
            </a:r>
          </a:p>
          <a:p>
            <a:b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b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r>
              <a:rPr dirty="0"/>
              <a:t>Vacuous statement.  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Any compare-based sorting algorithm requires</a:t>
            </a:r>
            <a:b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at least 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O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log 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compares in the worst case.</a:t>
            </a:r>
          </a:p>
        </p:txBody>
      </p:sp>
      <p:sp>
        <p:nvSpPr>
          <p:cNvPr id="3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16</a:t>
            </a:fld>
            <a:endParaRPr/>
          </a:p>
        </p:txBody>
      </p:sp>
      <p:grpSp>
        <p:nvGrpSpPr>
          <p:cNvPr id="340" name="Group"/>
          <p:cNvGrpSpPr/>
          <p:nvPr/>
        </p:nvGrpSpPr>
        <p:grpSpPr>
          <a:xfrm>
            <a:off x="4893760" y="2513176"/>
            <a:ext cx="2054078" cy="892969"/>
            <a:chOff x="0" y="0"/>
            <a:chExt cx="2921354" cy="1270000"/>
          </a:xfrm>
        </p:grpSpPr>
        <p:sp>
          <p:nvSpPr>
            <p:cNvPr id="338" name="choose c = 32, n0 = 1"/>
            <p:cNvSpPr/>
            <p:nvPr/>
          </p:nvSpPr>
          <p:spPr>
            <a:xfrm>
              <a:off x="1651354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r>
                <a:rPr sz="1266" dirty="0"/>
                <a:t>choose </a:t>
              </a:r>
              <a:r>
                <a:rPr sz="1266" i="1" dirty="0">
                  <a:latin typeface="Times"/>
                  <a:ea typeface="Times"/>
                  <a:cs typeface="Times"/>
                  <a:sym typeface="Times"/>
                </a:rPr>
                <a:t>c</a:t>
              </a:r>
              <a:r>
                <a:rPr sz="1266" dirty="0">
                  <a:latin typeface="Times"/>
                  <a:ea typeface="Times"/>
                  <a:cs typeface="Times"/>
                  <a:sym typeface="Times"/>
                </a:rPr>
                <a:t> = 32, </a:t>
              </a:r>
              <a:r>
                <a:rPr sz="1266" i="1" dirty="0">
                  <a:latin typeface="Times"/>
                  <a:ea typeface="Times"/>
                  <a:cs typeface="Times"/>
                  <a:sym typeface="Times"/>
                </a:rPr>
                <a:t>n</a:t>
              </a:r>
              <a:r>
                <a:rPr sz="1266" baseline="-5999" dirty="0">
                  <a:latin typeface="Times"/>
                  <a:ea typeface="Times"/>
                  <a:cs typeface="Times"/>
                  <a:sym typeface="Times"/>
                </a:rPr>
                <a:t>0</a:t>
              </a:r>
              <a:r>
                <a:rPr sz="1266" dirty="0">
                  <a:latin typeface="Times"/>
                  <a:ea typeface="Times"/>
                  <a:cs typeface="Times"/>
                  <a:sym typeface="Times"/>
                </a:rPr>
                <a:t> = 1</a:t>
              </a:r>
            </a:p>
          </p:txBody>
        </p:sp>
        <p:sp>
          <p:nvSpPr>
            <p:cNvPr id="339" name="Line"/>
            <p:cNvSpPr/>
            <p:nvPr/>
          </p:nvSpPr>
          <p:spPr>
            <a:xfrm>
              <a:off x="0" y="165100"/>
              <a:ext cx="496112" cy="1"/>
            </a:xfrm>
            <a:prstGeom prst="line">
              <a:avLst/>
            </a:prstGeom>
            <a:noFill/>
            <a:ln w="25400" cap="flat">
              <a:solidFill>
                <a:srgbClr val="8D3124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</a:defRPr>
              </a:pPr>
              <a:endParaRPr sz="844"/>
            </a:p>
          </p:txBody>
        </p:sp>
      </p:grpSp>
      <p:grpSp>
        <p:nvGrpSpPr>
          <p:cNvPr id="350" name="Group"/>
          <p:cNvGrpSpPr/>
          <p:nvPr/>
        </p:nvGrpSpPr>
        <p:grpSpPr>
          <a:xfrm>
            <a:off x="8230125" y="2052999"/>
            <a:ext cx="2193303" cy="1820235"/>
            <a:chOff x="0" y="0"/>
            <a:chExt cx="3119362" cy="2588776"/>
          </a:xfrm>
        </p:grpSpPr>
        <p:sp>
          <p:nvSpPr>
            <p:cNvPr id="341" name="Line"/>
            <p:cNvSpPr/>
            <p:nvPr/>
          </p:nvSpPr>
          <p:spPr>
            <a:xfrm>
              <a:off x="0" y="2172032"/>
              <a:ext cx="2833548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</a:defRPr>
              </a:pPr>
              <a:endParaRPr sz="844"/>
            </a:p>
          </p:txBody>
        </p:sp>
        <p:sp>
          <p:nvSpPr>
            <p:cNvPr id="342" name="Line"/>
            <p:cNvSpPr/>
            <p:nvPr/>
          </p:nvSpPr>
          <p:spPr>
            <a:xfrm flipV="1">
              <a:off x="12753" y="0"/>
              <a:ext cx="1" cy="218473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</a:defRPr>
              </a:pPr>
              <a:endParaRPr sz="844"/>
            </a:p>
          </p:txBody>
        </p:sp>
        <p:sp>
          <p:nvSpPr>
            <p:cNvPr id="343" name="Line"/>
            <p:cNvSpPr/>
            <p:nvPr/>
          </p:nvSpPr>
          <p:spPr>
            <a:xfrm>
              <a:off x="18523" y="343920"/>
              <a:ext cx="2362201" cy="147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4295" y="13273"/>
                    <a:pt x="7496" y="15631"/>
                  </a:cubicBezTo>
                  <a:cubicBezTo>
                    <a:pt x="9758" y="17299"/>
                    <a:pt x="21600" y="0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321457">
                <a:lnSpc>
                  <a:spcPts val="3516"/>
                </a:lnSpc>
                <a:defRPr sz="42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953"/>
            </a:p>
          </p:txBody>
        </p:sp>
        <p:sp>
          <p:nvSpPr>
            <p:cNvPr id="344" name="f(n)"/>
            <p:cNvSpPr txBox="1"/>
            <p:nvPr/>
          </p:nvSpPr>
          <p:spPr>
            <a:xfrm>
              <a:off x="2440704" y="331"/>
              <a:ext cx="355562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defRPr>
              </a:pPr>
              <a:r>
                <a:rPr sz="1266" i="1" spc="112">
                  <a:uFill>
                    <a:solidFill>
                      <a:srgbClr val="000000"/>
                    </a:solidFill>
                  </a:uFill>
                </a:rPr>
                <a:t>f</a:t>
              </a:r>
              <a:r>
                <a:rPr sz="1266"/>
                <a:t>(</a:t>
              </a:r>
              <a:r>
                <a:rPr sz="1266" i="1"/>
                <a:t>n</a:t>
              </a:r>
              <a:r>
                <a:rPr sz="1266"/>
                <a:t>)</a:t>
              </a:r>
            </a:p>
          </p:txBody>
        </p:sp>
        <p:sp>
          <p:nvSpPr>
            <p:cNvPr id="345" name="n"/>
            <p:cNvSpPr txBox="1"/>
            <p:nvPr/>
          </p:nvSpPr>
          <p:spPr>
            <a:xfrm>
              <a:off x="2666225" y="2311732"/>
              <a:ext cx="116272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i="1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>
                <a:defRPr i="0"/>
              </a:pPr>
              <a:r>
                <a:rPr sz="1266"/>
                <a:t>n</a:t>
              </a:r>
            </a:p>
          </p:txBody>
        </p:sp>
        <p:sp>
          <p:nvSpPr>
            <p:cNvPr id="346" name="n0"/>
            <p:cNvSpPr txBox="1"/>
            <p:nvPr/>
          </p:nvSpPr>
          <p:spPr>
            <a:xfrm>
              <a:off x="1210787" y="2311732"/>
              <a:ext cx="193786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defRPr>
              </a:pPr>
              <a:r>
                <a:rPr sz="1266" i="1"/>
                <a:t>n</a:t>
              </a:r>
              <a:r>
                <a:rPr sz="1266" baseline="-5999"/>
                <a:t>0</a:t>
              </a:r>
            </a:p>
          </p:txBody>
        </p:sp>
        <p:sp>
          <p:nvSpPr>
            <p:cNvPr id="347" name="Line"/>
            <p:cNvSpPr/>
            <p:nvPr/>
          </p:nvSpPr>
          <p:spPr>
            <a:xfrm flipH="1">
              <a:off x="1308152" y="1194591"/>
              <a:ext cx="2557" cy="977442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</a:defRPr>
              </a:pPr>
              <a:endParaRPr sz="844"/>
            </a:p>
          </p:txBody>
        </p:sp>
        <p:sp>
          <p:nvSpPr>
            <p:cNvPr id="348" name="Line"/>
            <p:cNvSpPr/>
            <p:nvPr/>
          </p:nvSpPr>
          <p:spPr>
            <a:xfrm>
              <a:off x="19984" y="902131"/>
              <a:ext cx="2362201" cy="927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5" extrusionOk="0">
                  <a:moveTo>
                    <a:pt x="0" y="14159"/>
                  </a:moveTo>
                  <a:cubicBezTo>
                    <a:pt x="0" y="14159"/>
                    <a:pt x="2630" y="21600"/>
                    <a:pt x="3477" y="20806"/>
                  </a:cubicBezTo>
                  <a:cubicBezTo>
                    <a:pt x="5030" y="19351"/>
                    <a:pt x="4703" y="9898"/>
                    <a:pt x="6908" y="6914"/>
                  </a:cubicBezTo>
                  <a:cubicBezTo>
                    <a:pt x="7625" y="5944"/>
                    <a:pt x="10167" y="1261"/>
                    <a:pt x="13483" y="10282"/>
                  </a:cubicBezTo>
                  <a:cubicBezTo>
                    <a:pt x="15303" y="15233"/>
                    <a:pt x="19560" y="4435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321457">
                <a:lnSpc>
                  <a:spcPts val="3586"/>
                </a:lnSpc>
                <a:defRPr sz="43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23"/>
            </a:p>
          </p:txBody>
        </p:sp>
        <p:sp>
          <p:nvSpPr>
            <p:cNvPr id="349" name="c · g(n)"/>
            <p:cNvSpPr txBox="1"/>
            <p:nvPr/>
          </p:nvSpPr>
          <p:spPr>
            <a:xfrm>
              <a:off x="2458213" y="660732"/>
              <a:ext cx="661149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defRPr>
              </a:pPr>
              <a:r>
                <a:rPr sz="1266" i="1"/>
                <a:t>c </a:t>
              </a:r>
              <a:r>
                <a:rPr sz="1266"/>
                <a:t>· </a:t>
              </a:r>
              <a:r>
                <a:rPr sz="1266" i="1"/>
                <a:t>g</a:t>
              </a:r>
              <a:r>
                <a:rPr sz="1266"/>
                <a:t>(</a:t>
              </a:r>
              <a:r>
                <a:rPr sz="1266" i="1"/>
                <a:t>n</a:t>
              </a:r>
              <a:r>
                <a:rPr sz="1266"/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971250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396157" y="6597134"/>
            <a:ext cx="216027" cy="19645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274" name="Let f(n) = 3n2 + 17 n log2 n + 1000. Which of the following are true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/>
              <a:t>Let f(n) = 3n</a:t>
            </a:r>
            <a:r>
              <a:rPr baseline="44499" dirty="0"/>
              <a:t>2</a:t>
            </a:r>
            <a:r>
              <a:rPr dirty="0"/>
              <a:t> + 17 n log</a:t>
            </a:r>
            <a:r>
              <a:rPr baseline="-5999" dirty="0"/>
              <a:t>2</a:t>
            </a:r>
            <a:r>
              <a:rPr dirty="0"/>
              <a:t> n + 1000. Which of the following are true?</a:t>
            </a:r>
          </a:p>
          <a:p>
            <a:pPr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lvl="1"/>
            <a:r>
              <a:rPr dirty="0"/>
              <a:t> </a:t>
            </a:r>
            <a:r>
              <a:rPr i="1" spc="168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f</a:t>
            </a: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b="0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is </a:t>
            </a:r>
            <a:r>
              <a:rPr lang="en-US" altLang="en-US" dirty="0">
                <a:sym typeface="Symbol" pitchFamily="2" charset="2"/>
              </a:rPr>
              <a:t></a:t>
            </a: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b="0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  <a:b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endParaRPr b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  <a:p>
            <a:pPr lvl="1"/>
            <a:r>
              <a:rPr dirty="0"/>
              <a:t> </a:t>
            </a:r>
            <a:r>
              <a:rPr i="1" spc="168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f</a:t>
            </a: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b="0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is </a:t>
            </a:r>
            <a:r>
              <a:rPr lang="en-US" altLang="en-US" dirty="0">
                <a:sym typeface="Symbol" pitchFamily="2" charset="2"/>
              </a:rPr>
              <a:t></a:t>
            </a: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b="0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lang="en-US" i="1" baseline="44499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  <a:b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endParaRPr b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  <a:p>
            <a:pPr lvl="1"/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Both A and B.</a:t>
            </a:r>
            <a:b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endParaRPr b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"/>
              <a:ea typeface="Times"/>
              <a:cs typeface="Times"/>
              <a:sym typeface="Times"/>
            </a:endParaRPr>
          </a:p>
          <a:p>
            <a:pPr lvl="1"/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Neither A nor B.</a:t>
            </a:r>
          </a:p>
        </p:txBody>
      </p:sp>
      <p:sp>
        <p:nvSpPr>
          <p:cNvPr id="275" name="Analysis of algorithms: quiz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Analysis of algorithms: quiz </a:t>
            </a:r>
            <a:r>
              <a:rPr lang="en-US" dirty="0"/>
              <a:t>2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8725429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>
            <a:extLst>
              <a:ext uri="{FF2B5EF4-FFF2-40B4-BE49-F238E27FC236}">
                <a16:creationId xmlns:a16="http://schemas.microsoft.com/office/drawing/2014/main" id="{FF39CB07-A846-474D-9B31-136AFF571E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Theta notation</a:t>
            </a:r>
            <a:endParaRPr lang="en-US" altLang="en-US" dirty="0">
              <a:sym typeface="Symbol" pitchFamily="2" charset="2"/>
            </a:endParaRPr>
          </a:p>
        </p:txBody>
      </p:sp>
      <p:pic>
        <p:nvPicPr>
          <p:cNvPr id="394261" name="Picture 21">
            <a:extLst>
              <a:ext uri="{FF2B5EF4-FFF2-40B4-BE49-F238E27FC236}">
                <a16:creationId xmlns:a16="http://schemas.microsoft.com/office/drawing/2014/main" id="{5A8F11E7-A972-2E45-A0C4-23D98F8FA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1" y="1387475"/>
            <a:ext cx="4030663" cy="417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4262" name="Rectangle 22">
            <a:extLst>
              <a:ext uri="{FF2B5EF4-FFF2-40B4-BE49-F238E27FC236}">
                <a16:creationId xmlns:a16="http://schemas.microsoft.com/office/drawing/2014/main" id="{9B68BA43-E03C-6945-BE04-A5FB56A22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954213"/>
            <a:ext cx="4870450" cy="2374900"/>
          </a:xfrm>
          <a:prstGeom prst="rect">
            <a:avLst/>
          </a:prstGeom>
          <a:solidFill>
            <a:srgbClr val="CCECFF"/>
          </a:solidFill>
          <a:ln w="1905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20000"/>
              </a:spcAft>
              <a:buClr>
                <a:srgbClr val="FF6600"/>
              </a:buClr>
              <a:buSzPct val="80000"/>
              <a:buFont typeface="Wingdings" pitchFamily="2" charset="2"/>
              <a:buNone/>
            </a:pPr>
            <a:r>
              <a:rPr kumimoji="1" lang="en-US" altLang="en-US" sz="2600" b="1">
                <a:solidFill>
                  <a:schemeClr val="accent1"/>
                </a:solidFill>
                <a:sym typeface="Symbol" pitchFamily="2" charset="2"/>
              </a:rPr>
              <a:t></a:t>
            </a:r>
            <a:r>
              <a:rPr kumimoji="1" lang="en-US" altLang="en-US" sz="2600" b="1">
                <a:solidFill>
                  <a:schemeClr val="accent1"/>
                </a:solidFill>
              </a:rPr>
              <a:t>(</a:t>
            </a:r>
            <a:r>
              <a:rPr kumimoji="1" lang="en-US" altLang="en-US" sz="2600" b="1" i="1">
                <a:solidFill>
                  <a:schemeClr val="accent1"/>
                </a:solidFill>
              </a:rPr>
              <a:t>g</a:t>
            </a:r>
            <a:r>
              <a:rPr kumimoji="1" lang="en-US" altLang="en-US" sz="2600" b="1">
                <a:solidFill>
                  <a:schemeClr val="accent1"/>
                </a:solidFill>
              </a:rPr>
              <a:t>(</a:t>
            </a:r>
            <a:r>
              <a:rPr kumimoji="1" lang="en-US" altLang="en-US" sz="2600" b="1" i="1">
                <a:solidFill>
                  <a:schemeClr val="accent1"/>
                </a:solidFill>
              </a:rPr>
              <a:t>n</a:t>
            </a:r>
            <a:r>
              <a:rPr kumimoji="1" lang="en-US" altLang="en-US" sz="2600" b="1">
                <a:solidFill>
                  <a:schemeClr val="accent1"/>
                </a:solidFill>
              </a:rPr>
              <a:t>)) =</a:t>
            </a:r>
            <a:r>
              <a:rPr kumimoji="1" lang="en-US" altLang="en-US" sz="2600" b="1">
                <a:solidFill>
                  <a:schemeClr val="hlink"/>
                </a:solidFill>
              </a:rPr>
              <a:t> </a:t>
            </a:r>
            <a:r>
              <a:rPr kumimoji="1" lang="en-US" altLang="en-US" sz="3000" b="1">
                <a:solidFill>
                  <a:schemeClr val="hlink"/>
                </a:solidFill>
              </a:rPr>
              <a:t>{</a:t>
            </a:r>
            <a:r>
              <a:rPr kumimoji="1" lang="en-US" altLang="en-US" sz="2600" b="1" i="1">
                <a:solidFill>
                  <a:schemeClr val="hlink"/>
                </a:solidFill>
              </a:rPr>
              <a:t>f</a:t>
            </a:r>
            <a:r>
              <a:rPr kumimoji="1" lang="en-US" altLang="en-US" sz="2600" b="1">
                <a:solidFill>
                  <a:schemeClr val="hlink"/>
                </a:solidFill>
              </a:rPr>
              <a:t>(</a:t>
            </a:r>
            <a:r>
              <a:rPr kumimoji="1" lang="en-US" altLang="en-US" sz="2600" b="1" i="1">
                <a:solidFill>
                  <a:schemeClr val="hlink"/>
                </a:solidFill>
              </a:rPr>
              <a:t>n</a:t>
            </a:r>
            <a:r>
              <a:rPr kumimoji="1" lang="en-US" altLang="en-US" sz="2600" b="1">
                <a:solidFill>
                  <a:schemeClr val="hlink"/>
                </a:solidFill>
              </a:rPr>
              <a:t>) : </a:t>
            </a:r>
            <a:br>
              <a:rPr kumimoji="1" lang="en-US" altLang="en-US" sz="2600" b="1">
                <a:solidFill>
                  <a:schemeClr val="hlink"/>
                </a:solidFill>
              </a:rPr>
            </a:br>
            <a:r>
              <a:rPr kumimoji="1" lang="en-US" altLang="en-US" sz="2600" b="1">
                <a:solidFill>
                  <a:srgbClr val="FF3300"/>
                </a:solidFill>
                <a:sym typeface="Symbol" pitchFamily="2" charset="2"/>
              </a:rPr>
              <a:t> </a:t>
            </a:r>
            <a:r>
              <a:rPr kumimoji="1" lang="en-US" altLang="en-US" sz="2600" b="1">
                <a:solidFill>
                  <a:srgbClr val="FF3300"/>
                </a:solidFill>
              </a:rPr>
              <a:t>positive constants </a:t>
            </a:r>
            <a:r>
              <a:rPr kumimoji="1" lang="en-US" altLang="en-US" sz="2600" b="1" i="1">
                <a:solidFill>
                  <a:srgbClr val="FF3300"/>
                </a:solidFill>
              </a:rPr>
              <a:t>c</a:t>
            </a:r>
            <a:r>
              <a:rPr kumimoji="1" lang="en-US" altLang="en-US" sz="2600" b="1" baseline="-25000">
                <a:solidFill>
                  <a:srgbClr val="FF3300"/>
                </a:solidFill>
              </a:rPr>
              <a:t>1</a:t>
            </a:r>
            <a:r>
              <a:rPr kumimoji="1" lang="en-US" altLang="en-US" sz="2600" b="1">
                <a:solidFill>
                  <a:srgbClr val="FF3300"/>
                </a:solidFill>
              </a:rPr>
              <a:t>, </a:t>
            </a:r>
            <a:r>
              <a:rPr kumimoji="1" lang="en-US" altLang="en-US" sz="2600" b="1" i="1">
                <a:solidFill>
                  <a:srgbClr val="FF3300"/>
                </a:solidFill>
              </a:rPr>
              <a:t>c</a:t>
            </a:r>
            <a:r>
              <a:rPr kumimoji="1" lang="en-US" altLang="en-US" sz="2600" b="1" baseline="-25000">
                <a:solidFill>
                  <a:srgbClr val="FF3300"/>
                </a:solidFill>
              </a:rPr>
              <a:t>2</a:t>
            </a:r>
            <a:r>
              <a:rPr kumimoji="1" lang="en-US" altLang="en-US" sz="2600" b="1">
                <a:solidFill>
                  <a:srgbClr val="FF3300"/>
                </a:solidFill>
              </a:rPr>
              <a:t>, and </a:t>
            </a:r>
            <a:r>
              <a:rPr kumimoji="1" lang="en-US" altLang="en-US" sz="2600" b="1" i="1">
                <a:solidFill>
                  <a:srgbClr val="FF3300"/>
                </a:solidFill>
              </a:rPr>
              <a:t>n</a:t>
            </a:r>
            <a:r>
              <a:rPr kumimoji="1" lang="en-US" altLang="en-US" sz="2600" b="1" baseline="-25000">
                <a:solidFill>
                  <a:srgbClr val="FF3300"/>
                </a:solidFill>
              </a:rPr>
              <a:t>0,</a:t>
            </a:r>
            <a:r>
              <a:rPr kumimoji="1" lang="en-US" altLang="en-US" sz="2600" b="1">
                <a:solidFill>
                  <a:schemeClr val="hlink"/>
                </a:solidFill>
              </a:rPr>
              <a:t> </a:t>
            </a:r>
            <a:r>
              <a:rPr kumimoji="1" lang="en-US" altLang="en-US" sz="2600" b="1">
                <a:solidFill>
                  <a:srgbClr val="CC0000"/>
                </a:solidFill>
              </a:rPr>
              <a:t>such that </a:t>
            </a:r>
            <a:r>
              <a:rPr kumimoji="1" lang="en-US" altLang="en-US" b="1">
                <a:solidFill>
                  <a:srgbClr val="CC0000"/>
                </a:solidFill>
                <a:sym typeface="Symbol" pitchFamily="2" charset="2"/>
              </a:rPr>
              <a:t></a:t>
            </a:r>
            <a:r>
              <a:rPr kumimoji="1" lang="en-US" altLang="en-US" b="1" i="1">
                <a:solidFill>
                  <a:srgbClr val="CC0000"/>
                </a:solidFill>
              </a:rPr>
              <a:t>n </a:t>
            </a:r>
            <a:r>
              <a:rPr kumimoji="1" lang="en-US" altLang="en-US" b="1">
                <a:solidFill>
                  <a:srgbClr val="CC0000"/>
                </a:solidFill>
                <a:sym typeface="Symbol" pitchFamily="2" charset="2"/>
              </a:rPr>
              <a:t></a:t>
            </a:r>
            <a:r>
              <a:rPr kumimoji="1" lang="en-US" altLang="en-US" b="1" i="1">
                <a:solidFill>
                  <a:srgbClr val="CC0000"/>
                </a:solidFill>
              </a:rPr>
              <a:t>  n</a:t>
            </a:r>
            <a:r>
              <a:rPr kumimoji="1" lang="en-US" altLang="en-US" b="1" baseline="-25000">
                <a:solidFill>
                  <a:srgbClr val="CC0000"/>
                </a:solidFill>
              </a:rPr>
              <a:t>0</a:t>
            </a:r>
            <a:r>
              <a:rPr kumimoji="1" lang="en-US" altLang="en-US">
                <a:solidFill>
                  <a:srgbClr val="CC0000"/>
                </a:solidFill>
              </a:rPr>
              <a:t>,</a:t>
            </a:r>
            <a:endParaRPr kumimoji="1" lang="en-US" altLang="en-US" sz="2600" b="1">
              <a:solidFill>
                <a:srgbClr val="CC0000"/>
              </a:solidFill>
            </a:endParaRPr>
          </a:p>
          <a:p>
            <a:pPr>
              <a:spcAft>
                <a:spcPct val="20000"/>
              </a:spcAft>
              <a:buClr>
                <a:srgbClr val="FF6600"/>
              </a:buClr>
              <a:buSzPct val="80000"/>
              <a:buFont typeface="Wingdings" pitchFamily="2" charset="2"/>
              <a:buNone/>
            </a:pPr>
            <a:r>
              <a:rPr kumimoji="1" lang="en-US" altLang="en-US" sz="2200" b="1">
                <a:solidFill>
                  <a:schemeClr val="hlink"/>
                </a:solidFill>
              </a:rPr>
              <a:t>we have</a:t>
            </a:r>
            <a:r>
              <a:rPr kumimoji="1" lang="en-US" altLang="en-US" sz="2600" b="1">
                <a:solidFill>
                  <a:schemeClr val="hlink"/>
                </a:solidFill>
              </a:rPr>
              <a:t> 0 </a:t>
            </a:r>
            <a:r>
              <a:rPr kumimoji="1" lang="en-US" altLang="en-US" sz="2600" b="1">
                <a:solidFill>
                  <a:schemeClr val="hlink"/>
                </a:solidFill>
                <a:sym typeface="Symbol" pitchFamily="2" charset="2"/>
              </a:rPr>
              <a:t></a:t>
            </a:r>
            <a:r>
              <a:rPr kumimoji="1" lang="en-US" altLang="en-US" sz="2600" b="1">
                <a:solidFill>
                  <a:schemeClr val="hlink"/>
                </a:solidFill>
              </a:rPr>
              <a:t> </a:t>
            </a:r>
            <a:r>
              <a:rPr kumimoji="1" lang="en-US" altLang="en-US" sz="2600" b="1" i="1">
                <a:solidFill>
                  <a:schemeClr val="hlink"/>
                </a:solidFill>
              </a:rPr>
              <a:t>c</a:t>
            </a:r>
            <a:r>
              <a:rPr kumimoji="1" lang="en-US" altLang="en-US" sz="2600" b="1" baseline="-25000">
                <a:solidFill>
                  <a:schemeClr val="hlink"/>
                </a:solidFill>
              </a:rPr>
              <a:t>1</a:t>
            </a:r>
            <a:r>
              <a:rPr kumimoji="1" lang="en-US" altLang="en-US" sz="2600" b="1" i="1">
                <a:solidFill>
                  <a:schemeClr val="hlink"/>
                </a:solidFill>
              </a:rPr>
              <a:t>g</a:t>
            </a:r>
            <a:r>
              <a:rPr kumimoji="1" lang="en-US" altLang="en-US" sz="2600" b="1">
                <a:solidFill>
                  <a:schemeClr val="hlink"/>
                </a:solidFill>
              </a:rPr>
              <a:t>(</a:t>
            </a:r>
            <a:r>
              <a:rPr kumimoji="1" lang="en-US" altLang="en-US" sz="2600" b="1" i="1">
                <a:solidFill>
                  <a:schemeClr val="hlink"/>
                </a:solidFill>
              </a:rPr>
              <a:t>n</a:t>
            </a:r>
            <a:r>
              <a:rPr kumimoji="1" lang="en-US" altLang="en-US" sz="2600" b="1">
                <a:solidFill>
                  <a:schemeClr val="hlink"/>
                </a:solidFill>
              </a:rPr>
              <a:t>) </a:t>
            </a:r>
            <a:r>
              <a:rPr kumimoji="1" lang="en-US" altLang="en-US" sz="2600" b="1">
                <a:solidFill>
                  <a:schemeClr val="hlink"/>
                </a:solidFill>
                <a:sym typeface="Symbol" pitchFamily="2" charset="2"/>
              </a:rPr>
              <a:t> </a:t>
            </a:r>
            <a:r>
              <a:rPr kumimoji="1" lang="en-US" altLang="en-US" sz="2600" b="1">
                <a:solidFill>
                  <a:schemeClr val="hlink"/>
                </a:solidFill>
              </a:rPr>
              <a:t> </a:t>
            </a:r>
            <a:r>
              <a:rPr kumimoji="1" lang="en-US" altLang="en-US" sz="2600" b="1" i="1">
                <a:solidFill>
                  <a:schemeClr val="hlink"/>
                </a:solidFill>
              </a:rPr>
              <a:t>f</a:t>
            </a:r>
            <a:r>
              <a:rPr kumimoji="1" lang="en-US" altLang="en-US" sz="2600" b="1">
                <a:solidFill>
                  <a:schemeClr val="hlink"/>
                </a:solidFill>
              </a:rPr>
              <a:t>(</a:t>
            </a:r>
            <a:r>
              <a:rPr kumimoji="1" lang="en-US" altLang="en-US" sz="2600" b="1" i="1">
                <a:solidFill>
                  <a:schemeClr val="hlink"/>
                </a:solidFill>
              </a:rPr>
              <a:t>n</a:t>
            </a:r>
            <a:r>
              <a:rPr kumimoji="1" lang="en-US" altLang="en-US" sz="2600" b="1">
                <a:solidFill>
                  <a:schemeClr val="hlink"/>
                </a:solidFill>
              </a:rPr>
              <a:t>)</a:t>
            </a:r>
            <a:r>
              <a:rPr kumimoji="1" lang="en-US" altLang="en-US" sz="2600" b="1" i="1">
                <a:solidFill>
                  <a:schemeClr val="hlink"/>
                </a:solidFill>
              </a:rPr>
              <a:t> </a:t>
            </a:r>
            <a:r>
              <a:rPr kumimoji="1" lang="en-US" altLang="en-US" sz="2600" b="1">
                <a:solidFill>
                  <a:schemeClr val="hlink"/>
                </a:solidFill>
                <a:sym typeface="Symbol" pitchFamily="2" charset="2"/>
              </a:rPr>
              <a:t></a:t>
            </a:r>
            <a:r>
              <a:rPr kumimoji="1" lang="en-US" altLang="en-US" sz="2600" b="1">
                <a:solidFill>
                  <a:schemeClr val="hlink"/>
                </a:solidFill>
              </a:rPr>
              <a:t> c</a:t>
            </a:r>
            <a:r>
              <a:rPr kumimoji="1" lang="en-US" altLang="en-US" sz="2600" b="1" baseline="-25000">
                <a:solidFill>
                  <a:schemeClr val="hlink"/>
                </a:solidFill>
              </a:rPr>
              <a:t>2</a:t>
            </a:r>
            <a:r>
              <a:rPr kumimoji="1" lang="en-US" altLang="en-US" sz="2600" b="1" i="1">
                <a:solidFill>
                  <a:schemeClr val="hlink"/>
                </a:solidFill>
              </a:rPr>
              <a:t>g</a:t>
            </a:r>
            <a:r>
              <a:rPr kumimoji="1" lang="en-US" altLang="en-US" sz="2600" b="1">
                <a:solidFill>
                  <a:schemeClr val="hlink"/>
                </a:solidFill>
              </a:rPr>
              <a:t>(</a:t>
            </a:r>
            <a:r>
              <a:rPr kumimoji="1" lang="en-US" altLang="en-US" sz="2600" b="1" i="1">
                <a:solidFill>
                  <a:schemeClr val="hlink"/>
                </a:solidFill>
              </a:rPr>
              <a:t>n</a:t>
            </a:r>
            <a:r>
              <a:rPr kumimoji="1" lang="en-US" altLang="en-US" sz="2600" b="1">
                <a:solidFill>
                  <a:schemeClr val="hlink"/>
                </a:solidFill>
              </a:rPr>
              <a:t>)</a:t>
            </a:r>
          </a:p>
          <a:p>
            <a:pPr>
              <a:spcAft>
                <a:spcPct val="20000"/>
              </a:spcAft>
              <a:buClr>
                <a:srgbClr val="FF6600"/>
              </a:buClr>
              <a:buSzPct val="80000"/>
              <a:buFont typeface="Wingdings" pitchFamily="2" charset="2"/>
              <a:buNone/>
            </a:pPr>
            <a:r>
              <a:rPr kumimoji="1" lang="en-US" altLang="en-US" sz="3000" b="1">
                <a:solidFill>
                  <a:schemeClr val="hlink"/>
                </a:solidFill>
              </a:rPr>
              <a:t>}</a:t>
            </a:r>
          </a:p>
        </p:txBody>
      </p:sp>
      <p:sp>
        <p:nvSpPr>
          <p:cNvPr id="394263" name="Rectangle 23">
            <a:extLst>
              <a:ext uri="{FF2B5EF4-FFF2-40B4-BE49-F238E27FC236}">
                <a16:creationId xmlns:a16="http://schemas.microsoft.com/office/drawing/2014/main" id="{D022A20E-3C7E-6543-A091-34717303C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26" y="1068389"/>
            <a:ext cx="5197475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20000"/>
              </a:spcAft>
              <a:buClr>
                <a:srgbClr val="FF6600"/>
              </a:buClr>
              <a:buSzPct val="80000"/>
              <a:buFont typeface="Wingdings" pitchFamily="2" charset="2"/>
              <a:buNone/>
            </a:pPr>
            <a:r>
              <a:rPr kumimoji="1" lang="en-US" altLang="en-US" sz="2600"/>
              <a:t>For function </a:t>
            </a:r>
            <a:r>
              <a:rPr kumimoji="1" lang="en-US" altLang="en-US" sz="2600" i="1"/>
              <a:t>g</a:t>
            </a:r>
            <a:r>
              <a:rPr kumimoji="1" lang="en-US" altLang="en-US" sz="2600"/>
              <a:t>(</a:t>
            </a:r>
            <a:r>
              <a:rPr kumimoji="1" lang="en-US" altLang="en-US" sz="2600" i="1"/>
              <a:t>n</a:t>
            </a:r>
            <a:r>
              <a:rPr kumimoji="1" lang="en-US" altLang="en-US" sz="2600"/>
              <a:t>), we define </a:t>
            </a:r>
            <a:r>
              <a:rPr kumimoji="1" lang="en-US" altLang="en-US" sz="2600">
                <a:sym typeface="Symbol" pitchFamily="2" charset="2"/>
              </a:rPr>
              <a:t></a:t>
            </a:r>
            <a:r>
              <a:rPr kumimoji="1" lang="en-US" altLang="en-US" sz="2600"/>
              <a:t>(</a:t>
            </a:r>
            <a:r>
              <a:rPr kumimoji="1" lang="en-US" altLang="en-US" sz="2600" i="1"/>
              <a:t>g</a:t>
            </a:r>
            <a:r>
              <a:rPr kumimoji="1" lang="en-US" altLang="en-US" sz="2600"/>
              <a:t>(</a:t>
            </a:r>
            <a:r>
              <a:rPr kumimoji="1" lang="en-US" altLang="en-US" sz="2600" i="1"/>
              <a:t>n</a:t>
            </a:r>
            <a:r>
              <a:rPr kumimoji="1" lang="en-US" altLang="en-US" sz="2600"/>
              <a:t>)), big-Theta of </a:t>
            </a:r>
            <a:r>
              <a:rPr kumimoji="1" lang="en-US" altLang="en-US" sz="2600" i="1"/>
              <a:t>n</a:t>
            </a:r>
            <a:r>
              <a:rPr kumimoji="1" lang="en-US" altLang="en-US" sz="2600"/>
              <a:t>, as the set:</a:t>
            </a:r>
          </a:p>
        </p:txBody>
      </p:sp>
      <p:sp>
        <p:nvSpPr>
          <p:cNvPr id="394264" name="Rectangle 24">
            <a:extLst>
              <a:ext uri="{FF2B5EF4-FFF2-40B4-BE49-F238E27FC236}">
                <a16:creationId xmlns:a16="http://schemas.microsoft.com/office/drawing/2014/main" id="{B7BD6BEA-F582-AA4E-9936-0C0BCBA17E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25" y="5567363"/>
            <a:ext cx="6350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en-US" sz="2600" b="1" i="1"/>
              <a:t>g</a:t>
            </a:r>
            <a:r>
              <a:rPr kumimoji="1" lang="en-US" altLang="en-US" sz="2600" b="1"/>
              <a:t>(</a:t>
            </a:r>
            <a:r>
              <a:rPr kumimoji="1" lang="en-US" altLang="en-US" sz="2600" b="1" i="1"/>
              <a:t>n</a:t>
            </a:r>
            <a:r>
              <a:rPr kumimoji="1" lang="en-US" altLang="en-US" sz="2600" b="1"/>
              <a:t>) is an </a:t>
            </a:r>
            <a:r>
              <a:rPr kumimoji="1" lang="en-US" altLang="en-US" sz="2600" b="1" i="1">
                <a:solidFill>
                  <a:srgbClr val="CC0000"/>
                </a:solidFill>
              </a:rPr>
              <a:t>asymptotically tight bound</a:t>
            </a:r>
            <a:r>
              <a:rPr kumimoji="1" lang="en-US" altLang="en-US" sz="2600" b="1"/>
              <a:t> for </a:t>
            </a:r>
            <a:r>
              <a:rPr kumimoji="1" lang="en-US" altLang="en-US" sz="2600" b="1" i="1"/>
              <a:t>f</a:t>
            </a:r>
            <a:r>
              <a:rPr kumimoji="1" lang="en-US" altLang="en-US" sz="2600" b="1"/>
              <a:t>(</a:t>
            </a:r>
            <a:r>
              <a:rPr kumimoji="1" lang="en-US" altLang="en-US" sz="2600" b="1" i="1"/>
              <a:t>n</a:t>
            </a:r>
            <a:r>
              <a:rPr kumimoji="1" lang="en-US" altLang="en-US" sz="2600" b="1"/>
              <a:t>).</a:t>
            </a:r>
          </a:p>
        </p:txBody>
      </p:sp>
      <p:sp>
        <p:nvSpPr>
          <p:cNvPr id="394265" name="Text Box 25">
            <a:extLst>
              <a:ext uri="{FF2B5EF4-FFF2-40B4-BE49-F238E27FC236}">
                <a16:creationId xmlns:a16="http://schemas.microsoft.com/office/drawing/2014/main" id="{77963251-DC17-564F-B4CF-23EE3278E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151" y="4405314"/>
            <a:ext cx="369857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i="1"/>
              <a:t>Intuitively</a:t>
            </a:r>
            <a:r>
              <a:rPr lang="en-US" altLang="en-US"/>
              <a:t>: Set of all functions that</a:t>
            </a:r>
          </a:p>
          <a:p>
            <a:r>
              <a:rPr lang="en-US" altLang="en-US"/>
              <a:t>have the same </a:t>
            </a:r>
            <a:r>
              <a:rPr lang="en-US" altLang="en-US" i="1"/>
              <a:t>rate of growth</a:t>
            </a:r>
            <a:r>
              <a:rPr lang="en-US" altLang="en-US"/>
              <a:t> as </a:t>
            </a:r>
            <a:r>
              <a:rPr lang="en-US" altLang="en-US" i="1"/>
              <a:t>g</a:t>
            </a:r>
            <a:r>
              <a:rPr lang="en-US" altLang="en-US"/>
              <a:t>(</a:t>
            </a:r>
            <a:r>
              <a:rPr lang="en-US" altLang="en-US" i="1"/>
              <a:t>n</a:t>
            </a:r>
            <a:r>
              <a:rPr lang="en-US" altLang="en-US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506821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6394823B-58CC-7341-A273-4B8658AD8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Algorithm Analysis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47312A-4EDE-494F-BD60-2562136938DC}"/>
              </a:ext>
            </a:extLst>
          </p:cNvPr>
          <p:cNvSpPr txBox="1"/>
          <p:nvPr/>
        </p:nvSpPr>
        <p:spPr>
          <a:xfrm>
            <a:off x="1149544" y="1928723"/>
            <a:ext cx="419398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AA0D91"/>
                </a:solidFill>
                <a:effectLst/>
              </a:rPr>
              <a:t>int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solidFill>
                  <a:srgbClr val="1C00CF"/>
                </a:solidFill>
                <a:effectLst/>
              </a:rPr>
              <a:t>singleNumber</a:t>
            </a:r>
            <a:r>
              <a:rPr lang="en-US" sz="2000" dirty="0">
                <a:solidFill>
                  <a:srgbClr val="5C2699"/>
                </a:solidFill>
                <a:effectLst/>
              </a:rPr>
              <a:t>(vector&lt;</a:t>
            </a:r>
            <a:r>
              <a:rPr lang="en-US" sz="2000" dirty="0">
                <a:solidFill>
                  <a:srgbClr val="AA0D91"/>
                </a:solidFill>
                <a:effectLst/>
              </a:rPr>
              <a:t>int</a:t>
            </a:r>
            <a:r>
              <a:rPr lang="en-US" sz="2000" dirty="0">
                <a:solidFill>
                  <a:srgbClr val="5C2699"/>
                </a:solidFill>
                <a:effectLst/>
              </a:rPr>
              <a:t>&gt;&amp; </a:t>
            </a:r>
            <a:r>
              <a:rPr lang="en-US" sz="2000" dirty="0" err="1">
                <a:solidFill>
                  <a:srgbClr val="5C2699"/>
                </a:solidFill>
                <a:effectLst/>
              </a:rPr>
              <a:t>nums</a:t>
            </a:r>
            <a:r>
              <a:rPr lang="en-US" sz="2000" dirty="0">
                <a:solidFill>
                  <a:srgbClr val="5C2699"/>
                </a:solidFill>
                <a:effectLst/>
              </a:rPr>
              <a:t>)</a:t>
            </a:r>
            <a:r>
              <a:rPr lang="en-US" sz="2000" dirty="0">
                <a:effectLst/>
              </a:rPr>
              <a:t> </a:t>
            </a:r>
          </a:p>
          <a:p>
            <a:r>
              <a:rPr lang="en-US" sz="2000" dirty="0"/>
              <a:t>{ </a:t>
            </a:r>
          </a:p>
          <a:p>
            <a:r>
              <a:rPr lang="en-US" sz="2000" dirty="0"/>
              <a:t>sort(</a:t>
            </a:r>
            <a:r>
              <a:rPr lang="en-US" sz="2000" dirty="0" err="1"/>
              <a:t>nums.begin</a:t>
            </a:r>
            <a:r>
              <a:rPr lang="en-US" sz="2000" dirty="0"/>
              <a:t>(), </a:t>
            </a:r>
            <a:r>
              <a:rPr lang="en-US" sz="2000" dirty="0" err="1"/>
              <a:t>nums.end</a:t>
            </a:r>
            <a:r>
              <a:rPr lang="en-US" sz="2000" dirty="0"/>
              <a:t>()); </a:t>
            </a:r>
          </a:p>
          <a:p>
            <a:r>
              <a:rPr lang="en-US" sz="2000" dirty="0">
                <a:solidFill>
                  <a:srgbClr val="AA0D91"/>
                </a:solidFill>
                <a:effectLst/>
              </a:rPr>
              <a:t>int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=</a:t>
            </a:r>
            <a:r>
              <a:rPr lang="en-US" sz="2000" dirty="0">
                <a:solidFill>
                  <a:srgbClr val="1C00CF"/>
                </a:solidFill>
                <a:effectLst/>
              </a:rPr>
              <a:t>0</a:t>
            </a:r>
            <a:r>
              <a:rPr lang="en-US" sz="2000" dirty="0"/>
              <a:t>; </a:t>
            </a:r>
          </a:p>
          <a:p>
            <a:r>
              <a:rPr lang="en-US" sz="2000" dirty="0">
                <a:solidFill>
                  <a:srgbClr val="AA0D91"/>
                </a:solidFill>
                <a:effectLst/>
              </a:rPr>
              <a:t>int</a:t>
            </a:r>
            <a:r>
              <a:rPr lang="en-US" sz="2000" dirty="0"/>
              <a:t> n=</a:t>
            </a:r>
            <a:r>
              <a:rPr lang="en-US" sz="2000" dirty="0" err="1"/>
              <a:t>nums.size</a:t>
            </a:r>
            <a:r>
              <a:rPr lang="en-US" sz="2000" dirty="0"/>
              <a:t>(); </a:t>
            </a:r>
          </a:p>
          <a:p>
            <a:r>
              <a:rPr lang="en-US" sz="2000" dirty="0">
                <a:solidFill>
                  <a:srgbClr val="AA0D91"/>
                </a:solidFill>
                <a:effectLst/>
              </a:rPr>
              <a:t>while</a:t>
            </a:r>
            <a:r>
              <a:rPr lang="en-US" sz="2000" dirty="0"/>
              <a:t>(</a:t>
            </a:r>
            <a:r>
              <a:rPr lang="en-US" sz="2000" dirty="0" err="1"/>
              <a:t>i</a:t>
            </a:r>
            <a:r>
              <a:rPr lang="en-US" sz="2000" dirty="0"/>
              <a:t>&lt;n</a:t>
            </a:r>
            <a:r>
              <a:rPr lang="en-US" sz="2000" dirty="0">
                <a:solidFill>
                  <a:srgbClr val="1C00CF"/>
                </a:solidFill>
                <a:effectLst/>
              </a:rPr>
              <a:t>-1</a:t>
            </a:r>
            <a:r>
              <a:rPr lang="en-US" sz="2000" dirty="0"/>
              <a:t>)</a:t>
            </a:r>
          </a:p>
          <a:p>
            <a:r>
              <a:rPr lang="en-US" sz="2000" dirty="0"/>
              <a:t>{ </a:t>
            </a:r>
          </a:p>
          <a:p>
            <a:r>
              <a:rPr lang="en-US" sz="2000" dirty="0">
                <a:solidFill>
                  <a:srgbClr val="AA0D91"/>
                </a:solidFill>
                <a:effectLst/>
              </a:rPr>
              <a:t>if</a:t>
            </a:r>
            <a:r>
              <a:rPr lang="en-US" sz="2000" dirty="0"/>
              <a:t>(</a:t>
            </a:r>
            <a:r>
              <a:rPr lang="en-US" sz="2000" dirty="0" err="1"/>
              <a:t>nums</a:t>
            </a:r>
            <a:r>
              <a:rPr lang="en-US" sz="2000" dirty="0"/>
              <a:t>[</a:t>
            </a:r>
            <a:r>
              <a:rPr lang="en-US" sz="2000" dirty="0" err="1"/>
              <a:t>i</a:t>
            </a:r>
            <a:r>
              <a:rPr lang="en-US" sz="2000" dirty="0"/>
              <a:t>]==</a:t>
            </a:r>
            <a:r>
              <a:rPr lang="en-US" sz="2000" dirty="0" err="1"/>
              <a:t>nums</a:t>
            </a:r>
            <a:r>
              <a:rPr lang="en-US" sz="2000" dirty="0"/>
              <a:t>[i+</a:t>
            </a:r>
            <a:r>
              <a:rPr lang="en-US" sz="2000" dirty="0">
                <a:solidFill>
                  <a:srgbClr val="1C00CF"/>
                </a:solidFill>
                <a:effectLst/>
              </a:rPr>
              <a:t>1</a:t>
            </a:r>
            <a:r>
              <a:rPr lang="en-US" sz="2000" dirty="0"/>
              <a:t>]) </a:t>
            </a:r>
          </a:p>
          <a:p>
            <a:r>
              <a:rPr lang="en-US" sz="2000" dirty="0"/>
              <a:t>	</a:t>
            </a:r>
            <a:r>
              <a:rPr lang="en-US" sz="2000" dirty="0" err="1"/>
              <a:t>i</a:t>
            </a:r>
            <a:r>
              <a:rPr lang="en-US" sz="2000" dirty="0"/>
              <a:t>=i+</a:t>
            </a:r>
            <a:r>
              <a:rPr lang="en-US" sz="2000" dirty="0">
                <a:solidFill>
                  <a:srgbClr val="1C00CF"/>
                </a:solidFill>
                <a:effectLst/>
              </a:rPr>
              <a:t>2</a:t>
            </a:r>
            <a:r>
              <a:rPr lang="en-US" sz="2000" dirty="0"/>
              <a:t>; </a:t>
            </a:r>
          </a:p>
          <a:p>
            <a:r>
              <a:rPr lang="en-US" sz="2000" dirty="0">
                <a:solidFill>
                  <a:srgbClr val="AA0D91"/>
                </a:solidFill>
                <a:effectLst/>
              </a:rPr>
              <a:t>else</a:t>
            </a:r>
            <a:r>
              <a:rPr lang="en-US" sz="2000" dirty="0"/>
              <a:t> </a:t>
            </a:r>
          </a:p>
          <a:p>
            <a:r>
              <a:rPr lang="en-US" sz="2000" dirty="0">
                <a:solidFill>
                  <a:srgbClr val="AA0D91"/>
                </a:solidFill>
                <a:effectLst/>
              </a:rPr>
              <a:t>	return</a:t>
            </a:r>
            <a:r>
              <a:rPr lang="en-US" sz="2000" dirty="0"/>
              <a:t> </a:t>
            </a:r>
            <a:r>
              <a:rPr lang="en-US" sz="2000" dirty="0" err="1"/>
              <a:t>nums</a:t>
            </a:r>
            <a:r>
              <a:rPr lang="en-US" sz="2000" dirty="0"/>
              <a:t>[</a:t>
            </a:r>
            <a:r>
              <a:rPr lang="en-US" sz="2000" dirty="0" err="1"/>
              <a:t>i</a:t>
            </a:r>
            <a:r>
              <a:rPr lang="en-US" sz="2000" dirty="0"/>
              <a:t>]; </a:t>
            </a:r>
          </a:p>
          <a:p>
            <a:r>
              <a:rPr lang="en-US" sz="2000" dirty="0"/>
              <a:t>} </a:t>
            </a:r>
          </a:p>
          <a:p>
            <a:r>
              <a:rPr lang="en-US" sz="2000" dirty="0">
                <a:solidFill>
                  <a:srgbClr val="AA0D91"/>
                </a:solidFill>
                <a:effectLst/>
              </a:rPr>
              <a:t>return</a:t>
            </a:r>
            <a:r>
              <a:rPr lang="en-US" sz="2000" dirty="0"/>
              <a:t> </a:t>
            </a:r>
            <a:r>
              <a:rPr lang="en-US" sz="2000" dirty="0" err="1"/>
              <a:t>nums</a:t>
            </a:r>
            <a:r>
              <a:rPr lang="en-US" sz="2000" dirty="0"/>
              <a:t>[n</a:t>
            </a:r>
            <a:r>
              <a:rPr lang="en-US" sz="2000" dirty="0">
                <a:solidFill>
                  <a:srgbClr val="1C00CF"/>
                </a:solidFill>
                <a:effectLst/>
              </a:rPr>
              <a:t>-1</a:t>
            </a:r>
            <a:r>
              <a:rPr lang="en-US" sz="2000" dirty="0"/>
              <a:t>]; 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2EDE06-164C-EB43-8A60-02FBBD2D9997}"/>
              </a:ext>
            </a:extLst>
          </p:cNvPr>
          <p:cNvSpPr txBox="1"/>
          <p:nvPr/>
        </p:nvSpPr>
        <p:spPr>
          <a:xfrm>
            <a:off x="1149543" y="960942"/>
            <a:ext cx="9351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FF0000"/>
                </a:solidFill>
                <a:effectLst/>
                <a:latin typeface="-apple-system"/>
              </a:rPr>
              <a:t>Given a 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-apple-system"/>
              </a:rPr>
              <a:t>non-empty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-apple-system"/>
              </a:rPr>
              <a:t> array of integers </a:t>
            </a:r>
            <a:r>
              <a:rPr lang="en-US" sz="2000" dirty="0" err="1">
                <a:solidFill>
                  <a:srgbClr val="FF0000"/>
                </a:solidFill>
              </a:rPr>
              <a:t>nums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-apple-system"/>
              </a:rPr>
              <a:t>, every element appears </a:t>
            </a:r>
            <a:r>
              <a:rPr lang="en-US" sz="2000" b="0" i="1" dirty="0">
                <a:solidFill>
                  <a:srgbClr val="FF0000"/>
                </a:solidFill>
                <a:effectLst/>
                <a:latin typeface="-apple-system"/>
              </a:rPr>
              <a:t>twice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-apple-system"/>
              </a:rPr>
              <a:t> except for one. Find that single one.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714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Big Theta notation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altLang="en-US" dirty="0">
                <a:sym typeface="Symbol" pitchFamily="2" charset="2"/>
              </a:rPr>
              <a:t>-notation</a:t>
            </a:r>
            <a:endParaRPr dirty="0"/>
          </a:p>
        </p:txBody>
      </p:sp>
      <p:sp>
        <p:nvSpPr>
          <p:cNvPr id="381" name="Tight bounds.  f(n) is Θ(g(n)) if there exist constants c1 &gt; 0, c2 &gt; 0, and n0  ≥  0 such that 0 ≤  c1 · g(n)  ≤  f(n)  ≤  c2 · g(n)  for all n  ≥  n0.…"/>
          <p:cNvSpPr txBox="1">
            <a:spLocks noGrp="1"/>
          </p:cNvSpPr>
          <p:nvPr>
            <p:ph type="body" idx="1"/>
          </p:nvPr>
        </p:nvSpPr>
        <p:spPr>
          <a:xfrm>
            <a:off x="939801" y="1464469"/>
            <a:ext cx="7556176" cy="471249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dirty="0"/>
              <a:t>Tight bounds.  </a:t>
            </a:r>
            <a:r>
              <a:rPr i="1" spc="168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f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is </a:t>
            </a: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Θ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g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))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there exist constants 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c</a:t>
            </a:r>
            <a:r>
              <a:rPr baseline="-5999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1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&gt; 0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c</a:t>
            </a:r>
            <a:r>
              <a:rPr baseline="-5999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&gt; 0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, and 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baseline="-202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0 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≥  0</a:t>
            </a:r>
            <a:r>
              <a:rPr lang="en-US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such that 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0 ≤  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c</a:t>
            </a:r>
            <a:r>
              <a:rPr baseline="-5999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1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· 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g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  ≤  </a:t>
            </a:r>
            <a:r>
              <a:rPr i="1" spc="168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f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  ≤  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c</a:t>
            </a:r>
            <a:r>
              <a:rPr baseline="-5999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· 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g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  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for all 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 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≥  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baseline="-2025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0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 </a:t>
            </a:r>
          </a:p>
          <a:p>
            <a:b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r>
              <a:rPr dirty="0"/>
              <a:t>Ex.  </a:t>
            </a:r>
            <a:r>
              <a:rPr i="1" spc="168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f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 = 32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baseline="44499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+ 17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+ 1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pPr lvl="1"/>
            <a:r>
              <a:rPr i="1" spc="168"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f</a:t>
            </a:r>
            <a:r>
              <a:rPr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dirty="0"/>
              <a:t> is </a:t>
            </a:r>
            <a:r>
              <a:rPr dirty="0" err="1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Θ</a:t>
            </a:r>
            <a:r>
              <a:rPr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latin typeface="Times"/>
                <a:ea typeface="Times"/>
                <a:cs typeface="Times"/>
                <a:sym typeface="Times"/>
              </a:rPr>
              <a:t>n</a:t>
            </a:r>
            <a:r>
              <a:rPr baseline="44499" dirty="0">
                <a:latin typeface="Times"/>
                <a:ea typeface="Times"/>
                <a:cs typeface="Times"/>
                <a:sym typeface="Times"/>
              </a:rPr>
              <a:t>2</a:t>
            </a:r>
            <a:r>
              <a:rPr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dirty="0"/>
              <a:t>.</a:t>
            </a:r>
          </a:p>
          <a:p>
            <a:pPr lvl="1"/>
            <a:r>
              <a:rPr i="1" spc="168"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f</a:t>
            </a:r>
            <a:r>
              <a:rPr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dirty="0"/>
              <a:t> is neither </a:t>
            </a:r>
            <a:r>
              <a:rPr dirty="0" err="1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Θ</a:t>
            </a:r>
            <a:r>
              <a:rPr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dirty="0"/>
              <a:t> nor </a:t>
            </a:r>
            <a:r>
              <a:rPr dirty="0" err="1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Θ</a:t>
            </a:r>
            <a:r>
              <a:rPr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latin typeface="Times"/>
                <a:ea typeface="Times"/>
                <a:cs typeface="Times"/>
                <a:sym typeface="Times"/>
              </a:rPr>
              <a:t>n</a:t>
            </a:r>
            <a:r>
              <a:rPr baseline="44499" dirty="0">
                <a:latin typeface="Times"/>
                <a:ea typeface="Times"/>
                <a:cs typeface="Times"/>
                <a:sym typeface="Times"/>
              </a:rPr>
              <a:t>3</a:t>
            </a:r>
            <a:r>
              <a:rPr dirty="0"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dirty="0"/>
              <a:t>.</a:t>
            </a:r>
          </a:p>
          <a:p>
            <a:pPr marL="0" indent="0">
              <a:buNone/>
            </a:pPr>
            <a:br>
              <a:rPr dirty="0"/>
            </a:br>
            <a:br>
              <a:rPr dirty="0"/>
            </a:br>
            <a:br>
              <a:rPr dirty="0"/>
            </a:br>
            <a:r>
              <a:rPr dirty="0"/>
              <a:t>Typical usage.  </a:t>
            </a: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Mergesort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makes </a:t>
            </a:r>
            <a:r>
              <a:rPr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Θ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n 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log</a:t>
            </a:r>
            <a:r>
              <a:rPr i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n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compares to sort 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elements.</a:t>
            </a:r>
          </a:p>
        </p:txBody>
      </p:sp>
      <p:sp>
        <p:nvSpPr>
          <p:cNvPr id="3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19</a:t>
            </a:fld>
            <a:endParaRPr/>
          </a:p>
        </p:txBody>
      </p:sp>
      <p:grpSp>
        <p:nvGrpSpPr>
          <p:cNvPr id="385" name="Group"/>
          <p:cNvGrpSpPr/>
          <p:nvPr/>
        </p:nvGrpSpPr>
        <p:grpSpPr>
          <a:xfrm>
            <a:off x="5264872" y="3051123"/>
            <a:ext cx="1342740" cy="892969"/>
            <a:chOff x="0" y="0"/>
            <a:chExt cx="1909674" cy="1270000"/>
          </a:xfrm>
        </p:grpSpPr>
        <p:sp>
          <p:nvSpPr>
            <p:cNvPr id="383" name="choose c1 = 32, c2 = 50, n0 = 1"/>
            <p:cNvSpPr/>
            <p:nvPr/>
          </p:nvSpPr>
          <p:spPr>
            <a:xfrm>
              <a:off x="639674" y="0"/>
              <a:ext cx="1270001" cy="1270000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 algn="l"/>
              <a:r>
                <a:rPr sz="1266" dirty="0"/>
                <a:t>choose </a:t>
              </a:r>
              <a:r>
                <a:rPr sz="1266" i="1" dirty="0">
                  <a:latin typeface="Times"/>
                  <a:ea typeface="Times"/>
                  <a:cs typeface="Times"/>
                  <a:sym typeface="Times"/>
                </a:rPr>
                <a:t>c</a:t>
              </a:r>
              <a:r>
                <a:rPr sz="1266" baseline="-5999" dirty="0">
                  <a:latin typeface="Times"/>
                  <a:ea typeface="Times"/>
                  <a:cs typeface="Times"/>
                  <a:sym typeface="Times"/>
                </a:rPr>
                <a:t>1</a:t>
              </a:r>
              <a:r>
                <a:rPr sz="1266" dirty="0">
                  <a:latin typeface="Times"/>
                  <a:ea typeface="Times"/>
                  <a:cs typeface="Times"/>
                  <a:sym typeface="Times"/>
                </a:rPr>
                <a:t> = 32, </a:t>
              </a:r>
              <a:r>
                <a:rPr sz="1266" i="1" dirty="0">
                  <a:latin typeface="Times"/>
                  <a:ea typeface="Times"/>
                  <a:cs typeface="Times"/>
                  <a:sym typeface="Times"/>
                </a:rPr>
                <a:t>c</a:t>
              </a:r>
              <a:r>
                <a:rPr sz="1266" baseline="-5999" dirty="0">
                  <a:latin typeface="Times"/>
                  <a:ea typeface="Times"/>
                  <a:cs typeface="Times"/>
                  <a:sym typeface="Times"/>
                </a:rPr>
                <a:t>2</a:t>
              </a:r>
              <a:r>
                <a:rPr sz="1266" dirty="0">
                  <a:latin typeface="Times"/>
                  <a:ea typeface="Times"/>
                  <a:cs typeface="Times"/>
                  <a:sym typeface="Times"/>
                </a:rPr>
                <a:t> = 50, </a:t>
              </a:r>
              <a:r>
                <a:rPr sz="1266" i="1" dirty="0">
                  <a:latin typeface="Times"/>
                  <a:ea typeface="Times"/>
                  <a:cs typeface="Times"/>
                  <a:sym typeface="Times"/>
                </a:rPr>
                <a:t>n</a:t>
              </a:r>
              <a:r>
                <a:rPr sz="1266" baseline="-5999" dirty="0">
                  <a:latin typeface="Times"/>
                  <a:ea typeface="Times"/>
                  <a:cs typeface="Times"/>
                  <a:sym typeface="Times"/>
                </a:rPr>
                <a:t>0</a:t>
              </a:r>
              <a:r>
                <a:rPr sz="1266" dirty="0">
                  <a:latin typeface="Times"/>
                  <a:ea typeface="Times"/>
                  <a:cs typeface="Times"/>
                  <a:sym typeface="Times"/>
                </a:rPr>
                <a:t> = 1</a:t>
              </a:r>
            </a:p>
          </p:txBody>
        </p:sp>
        <p:sp>
          <p:nvSpPr>
            <p:cNvPr id="384" name="Line"/>
            <p:cNvSpPr/>
            <p:nvPr/>
          </p:nvSpPr>
          <p:spPr>
            <a:xfrm>
              <a:off x="0" y="139700"/>
              <a:ext cx="496112" cy="1"/>
            </a:xfrm>
            <a:prstGeom prst="line">
              <a:avLst/>
            </a:prstGeom>
            <a:noFill/>
            <a:ln w="25400" cap="flat">
              <a:solidFill>
                <a:srgbClr val="8D3124"/>
              </a:solidFill>
              <a:prstDash val="solid"/>
              <a:miter lim="400000"/>
              <a:head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</a:defRPr>
              </a:pPr>
              <a:endParaRPr sz="844"/>
            </a:p>
          </p:txBody>
        </p:sp>
      </p:grpSp>
      <p:grpSp>
        <p:nvGrpSpPr>
          <p:cNvPr id="397" name="Group"/>
          <p:cNvGrpSpPr/>
          <p:nvPr/>
        </p:nvGrpSpPr>
        <p:grpSpPr>
          <a:xfrm>
            <a:off x="8865739" y="1947069"/>
            <a:ext cx="2232921" cy="1989665"/>
            <a:chOff x="0" y="0"/>
            <a:chExt cx="3175709" cy="2829744"/>
          </a:xfrm>
        </p:grpSpPr>
        <p:sp>
          <p:nvSpPr>
            <p:cNvPr id="386" name="Line"/>
            <p:cNvSpPr/>
            <p:nvPr/>
          </p:nvSpPr>
          <p:spPr>
            <a:xfrm>
              <a:off x="0" y="2413000"/>
              <a:ext cx="2833548" cy="1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</a:defRPr>
              </a:pPr>
              <a:endParaRPr sz="844"/>
            </a:p>
          </p:txBody>
        </p:sp>
        <p:sp>
          <p:nvSpPr>
            <p:cNvPr id="387" name="Line"/>
            <p:cNvSpPr/>
            <p:nvPr/>
          </p:nvSpPr>
          <p:spPr>
            <a:xfrm flipV="1">
              <a:off x="12753" y="240967"/>
              <a:ext cx="1" cy="2184733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</a:defRPr>
              </a:pPr>
              <a:endParaRPr sz="844"/>
            </a:p>
          </p:txBody>
        </p:sp>
        <p:sp>
          <p:nvSpPr>
            <p:cNvPr id="388" name="Line"/>
            <p:cNvSpPr/>
            <p:nvPr/>
          </p:nvSpPr>
          <p:spPr>
            <a:xfrm>
              <a:off x="18523" y="584887"/>
              <a:ext cx="2362201" cy="147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6179" y="11443"/>
                    <a:pt x="8877" y="15073"/>
                  </a:cubicBezTo>
                  <a:cubicBezTo>
                    <a:pt x="11975" y="19240"/>
                    <a:pt x="21600" y="0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321457">
                <a:lnSpc>
                  <a:spcPts val="3516"/>
                </a:lnSpc>
                <a:defRPr sz="42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2953"/>
            </a:p>
          </p:txBody>
        </p:sp>
        <p:sp>
          <p:nvSpPr>
            <p:cNvPr id="389" name="f(n)"/>
            <p:cNvSpPr txBox="1"/>
            <p:nvPr/>
          </p:nvSpPr>
          <p:spPr>
            <a:xfrm>
              <a:off x="2491503" y="431801"/>
              <a:ext cx="355563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defRPr>
              </a:pPr>
              <a:r>
                <a:rPr sz="1266" i="1" spc="112">
                  <a:uFill>
                    <a:solidFill>
                      <a:srgbClr val="000000"/>
                    </a:solidFill>
                  </a:uFill>
                </a:rPr>
                <a:t>f</a:t>
              </a:r>
              <a:r>
                <a:rPr sz="1266"/>
                <a:t>(</a:t>
              </a:r>
              <a:r>
                <a:rPr sz="1266" i="1"/>
                <a:t>n</a:t>
              </a:r>
              <a:r>
                <a:rPr sz="1266"/>
                <a:t>)</a:t>
              </a:r>
            </a:p>
          </p:txBody>
        </p:sp>
        <p:sp>
          <p:nvSpPr>
            <p:cNvPr id="390" name="n"/>
            <p:cNvSpPr txBox="1"/>
            <p:nvPr/>
          </p:nvSpPr>
          <p:spPr>
            <a:xfrm>
              <a:off x="2666225" y="2552700"/>
              <a:ext cx="116272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i="1"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defRPr>
              </a:lvl1pPr>
            </a:lstStyle>
            <a:p>
              <a:pPr>
                <a:defRPr i="0"/>
              </a:pPr>
              <a:r>
                <a:rPr sz="1266"/>
                <a:t>n</a:t>
              </a:r>
            </a:p>
          </p:txBody>
        </p:sp>
        <p:sp>
          <p:nvSpPr>
            <p:cNvPr id="391" name="n0"/>
            <p:cNvSpPr txBox="1"/>
            <p:nvPr/>
          </p:nvSpPr>
          <p:spPr>
            <a:xfrm>
              <a:off x="880586" y="2552700"/>
              <a:ext cx="193786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defRPr>
              </a:pPr>
              <a:r>
                <a:rPr sz="1266" i="1"/>
                <a:t>n</a:t>
              </a:r>
              <a:r>
                <a:rPr sz="1266" baseline="-5999"/>
                <a:t>0</a:t>
              </a:r>
            </a:p>
          </p:txBody>
        </p:sp>
        <p:sp>
          <p:nvSpPr>
            <p:cNvPr id="392" name="Line"/>
            <p:cNvSpPr/>
            <p:nvPr/>
          </p:nvSpPr>
          <p:spPr>
            <a:xfrm flipH="1">
              <a:off x="965252" y="1600182"/>
              <a:ext cx="1" cy="838218"/>
            </a:xfrm>
            <a:prstGeom prst="line">
              <a:avLst/>
            </a:prstGeom>
            <a:noFill/>
            <a:ln w="1905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21457">
                <a:defRPr sz="1200">
                  <a:solidFill>
                    <a:srgbClr val="000000"/>
                  </a:solidFill>
                </a:defRPr>
              </a:pPr>
              <a:endParaRPr sz="844"/>
            </a:p>
          </p:txBody>
        </p:sp>
        <p:sp>
          <p:nvSpPr>
            <p:cNvPr id="393" name="Line"/>
            <p:cNvSpPr/>
            <p:nvPr/>
          </p:nvSpPr>
          <p:spPr>
            <a:xfrm>
              <a:off x="19984" y="1143098"/>
              <a:ext cx="2362201" cy="854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44" extrusionOk="0">
                  <a:moveTo>
                    <a:pt x="0" y="14909"/>
                  </a:moveTo>
                  <a:cubicBezTo>
                    <a:pt x="0" y="14909"/>
                    <a:pt x="5634" y="19670"/>
                    <a:pt x="6671" y="19981"/>
                  </a:cubicBezTo>
                  <a:cubicBezTo>
                    <a:pt x="8321" y="20475"/>
                    <a:pt x="13768" y="21600"/>
                    <a:pt x="16076" y="8726"/>
                  </a:cubicBezTo>
                  <a:cubicBezTo>
                    <a:pt x="17219" y="2350"/>
                    <a:pt x="19560" y="4670"/>
                    <a:pt x="2160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321457">
                <a:lnSpc>
                  <a:spcPts val="3586"/>
                </a:lnSpc>
                <a:defRPr sz="43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23"/>
            </a:p>
          </p:txBody>
        </p:sp>
        <p:sp>
          <p:nvSpPr>
            <p:cNvPr id="394" name="c1 · g(n)"/>
            <p:cNvSpPr txBox="1"/>
            <p:nvPr/>
          </p:nvSpPr>
          <p:spPr>
            <a:xfrm>
              <a:off x="2424346" y="952500"/>
              <a:ext cx="738664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defRPr>
              </a:pPr>
              <a:r>
                <a:rPr sz="1266" i="1"/>
                <a:t>c</a:t>
              </a:r>
              <a:r>
                <a:rPr sz="1266" baseline="-5999"/>
                <a:t>1</a:t>
              </a:r>
              <a:r>
                <a:rPr sz="1266" i="1"/>
                <a:t> </a:t>
              </a:r>
              <a:r>
                <a:rPr sz="1266"/>
                <a:t>· </a:t>
              </a:r>
              <a:r>
                <a:rPr sz="1266" i="1"/>
                <a:t>g</a:t>
              </a:r>
              <a:r>
                <a:rPr sz="1266"/>
                <a:t>(</a:t>
              </a:r>
              <a:r>
                <a:rPr sz="1266" i="1"/>
                <a:t>n</a:t>
              </a:r>
              <a:r>
                <a:rPr sz="1266"/>
                <a:t>)</a:t>
              </a:r>
            </a:p>
          </p:txBody>
        </p:sp>
        <p:sp>
          <p:nvSpPr>
            <p:cNvPr id="395" name="Line"/>
            <p:cNvSpPr/>
            <p:nvPr/>
          </p:nvSpPr>
          <p:spPr>
            <a:xfrm rot="10800000">
              <a:off x="52" y="94369"/>
              <a:ext cx="2387601" cy="1596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7970" extrusionOk="0">
                  <a:moveTo>
                    <a:pt x="0" y="17970"/>
                  </a:moveTo>
                  <a:cubicBezTo>
                    <a:pt x="0" y="17970"/>
                    <a:pt x="3290" y="12869"/>
                    <a:pt x="3785" y="12142"/>
                  </a:cubicBezTo>
                  <a:cubicBezTo>
                    <a:pt x="4847" y="10582"/>
                    <a:pt x="13653" y="-3630"/>
                    <a:pt x="16933" y="881"/>
                  </a:cubicBezTo>
                  <a:cubicBezTo>
                    <a:pt x="18734" y="3357"/>
                    <a:pt x="19582" y="4528"/>
                    <a:pt x="21600" y="231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defTabSz="321457">
                <a:lnSpc>
                  <a:spcPts val="3586"/>
                </a:lnSpc>
                <a:defRPr sz="4300">
                  <a:solidFill>
                    <a:srgbClr val="000000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23"/>
            </a:p>
          </p:txBody>
        </p:sp>
        <p:sp>
          <p:nvSpPr>
            <p:cNvPr id="396" name="c2 · g(n)"/>
            <p:cNvSpPr txBox="1"/>
            <p:nvPr/>
          </p:nvSpPr>
          <p:spPr>
            <a:xfrm>
              <a:off x="2437045" y="0"/>
              <a:ext cx="738664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/>
            <a:p>
              <a:pPr>
                <a:defRPr>
                  <a:solidFill>
                    <a:srgbClr val="000000"/>
                  </a:solidFill>
                  <a:latin typeface="Times"/>
                  <a:ea typeface="Times"/>
                  <a:cs typeface="Times"/>
                  <a:sym typeface="Times"/>
                </a:defRPr>
              </a:pPr>
              <a:r>
                <a:rPr sz="1266" i="1"/>
                <a:t>c</a:t>
              </a:r>
              <a:r>
                <a:rPr sz="1266" baseline="-5999"/>
                <a:t>2</a:t>
              </a:r>
              <a:r>
                <a:rPr sz="1266" i="1"/>
                <a:t> </a:t>
              </a:r>
              <a:r>
                <a:rPr sz="1266"/>
                <a:t>· </a:t>
              </a:r>
              <a:r>
                <a:rPr sz="1266" i="1"/>
                <a:t>g</a:t>
              </a:r>
              <a:r>
                <a:rPr sz="1266"/>
                <a:t>(</a:t>
              </a:r>
              <a:r>
                <a:rPr sz="1266" i="1"/>
                <a:t>n</a:t>
              </a:r>
              <a:r>
                <a:rPr sz="1266"/>
                <a:t>)</a:t>
              </a:r>
            </a:p>
          </p:txBody>
        </p:sp>
      </p:grpSp>
      <p:grpSp>
        <p:nvGrpSpPr>
          <p:cNvPr id="400" name="Group"/>
          <p:cNvGrpSpPr/>
          <p:nvPr/>
        </p:nvGrpSpPr>
        <p:grpSpPr>
          <a:xfrm>
            <a:off x="6251671" y="4284298"/>
            <a:ext cx="892969" cy="1552459"/>
            <a:chOff x="967984" y="0"/>
            <a:chExt cx="1270000" cy="2207939"/>
          </a:xfrm>
        </p:grpSpPr>
        <p:sp>
          <p:nvSpPr>
            <p:cNvPr id="398" name="between ½ n log2 n…"/>
            <p:cNvSpPr/>
            <p:nvPr/>
          </p:nvSpPr>
          <p:spPr>
            <a:xfrm>
              <a:off x="967984" y="937939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35719" tIns="35719" rIns="35719" bIns="35719" numCol="1" anchor="ctr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sz="1266" dirty="0"/>
                <a:t>between </a:t>
              </a:r>
              <a:r>
                <a:rPr sz="1266" dirty="0">
                  <a:latin typeface="Times"/>
                  <a:ea typeface="Times"/>
                  <a:cs typeface="Times"/>
                  <a:sym typeface="Times"/>
                </a:rPr>
                <a:t>½ </a:t>
              </a:r>
              <a:r>
                <a:rPr sz="1266" i="1" dirty="0">
                  <a:latin typeface="Times"/>
                  <a:ea typeface="Times"/>
                  <a:cs typeface="Times"/>
                  <a:sym typeface="Times"/>
                </a:rPr>
                <a:t>n</a:t>
              </a:r>
              <a:r>
                <a:rPr sz="1266" dirty="0">
                  <a:latin typeface="Times"/>
                  <a:ea typeface="Times"/>
                  <a:cs typeface="Times"/>
                  <a:sym typeface="Times"/>
                </a:rPr>
                <a:t> log</a:t>
              </a:r>
              <a:r>
                <a:rPr sz="1266" baseline="-5999" dirty="0">
                  <a:latin typeface="Times"/>
                  <a:ea typeface="Times"/>
                  <a:cs typeface="Times"/>
                  <a:sym typeface="Times"/>
                </a:rPr>
                <a:t>2</a:t>
              </a:r>
              <a:r>
                <a:rPr sz="1266" dirty="0">
                  <a:latin typeface="Times"/>
                  <a:ea typeface="Times"/>
                  <a:cs typeface="Times"/>
                  <a:sym typeface="Times"/>
                </a:rPr>
                <a:t> </a:t>
              </a:r>
              <a:r>
                <a:rPr sz="1266" i="1" dirty="0">
                  <a:latin typeface="Times"/>
                  <a:ea typeface="Times"/>
                  <a:cs typeface="Times"/>
                  <a:sym typeface="Times"/>
                </a:rPr>
                <a:t>n</a:t>
              </a:r>
            </a:p>
            <a:p>
              <a:pPr>
                <a:lnSpc>
                  <a:spcPct val="90000"/>
                </a:lnSpc>
              </a:pPr>
              <a:r>
                <a:rPr sz="1266" dirty="0"/>
                <a:t>and </a:t>
              </a:r>
              <a:r>
                <a:rPr sz="1266" i="1" dirty="0">
                  <a:latin typeface="Times"/>
                  <a:ea typeface="Times"/>
                  <a:cs typeface="Times"/>
                  <a:sym typeface="Times"/>
                </a:rPr>
                <a:t>n</a:t>
              </a:r>
              <a:r>
                <a:rPr sz="1266" dirty="0">
                  <a:latin typeface="Times"/>
                  <a:ea typeface="Times"/>
                  <a:cs typeface="Times"/>
                  <a:sym typeface="Times"/>
                </a:rPr>
                <a:t> log</a:t>
              </a:r>
              <a:r>
                <a:rPr sz="1266" baseline="-5999" dirty="0">
                  <a:latin typeface="Times"/>
                  <a:ea typeface="Times"/>
                  <a:cs typeface="Times"/>
                  <a:sym typeface="Times"/>
                </a:rPr>
                <a:t>2</a:t>
              </a:r>
              <a:r>
                <a:rPr sz="1266" dirty="0">
                  <a:latin typeface="Times"/>
                  <a:ea typeface="Times"/>
                  <a:cs typeface="Times"/>
                  <a:sym typeface="Times"/>
                </a:rPr>
                <a:t> </a:t>
              </a:r>
              <a:r>
                <a:rPr sz="1266" i="1" dirty="0">
                  <a:latin typeface="Times"/>
                  <a:ea typeface="Times"/>
                  <a:cs typeface="Times"/>
                  <a:sym typeface="Times"/>
                </a:rPr>
                <a:t>n</a:t>
              </a:r>
            </a:p>
          </p:txBody>
        </p:sp>
        <p:sp>
          <p:nvSpPr>
            <p:cNvPr id="399" name="Line"/>
            <p:cNvSpPr/>
            <p:nvPr/>
          </p:nvSpPr>
          <p:spPr>
            <a:xfrm flipV="1">
              <a:off x="1373628" y="0"/>
              <a:ext cx="270455" cy="635174"/>
            </a:xfrm>
            <a:prstGeom prst="line">
              <a:avLst/>
            </a:prstGeom>
            <a:noFill/>
            <a:ln w="25400" cap="flat">
              <a:solidFill>
                <a:srgbClr val="8D3124"/>
              </a:solidFill>
              <a:prstDash val="solid"/>
              <a:miter lim="400000"/>
              <a:tailEnd type="triangle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43178" marR="43178" defTabSz="321457">
                <a:defRPr sz="2200">
                  <a:solidFill>
                    <a:srgbClr val="000000"/>
                  </a:solidFill>
                </a:defRPr>
              </a:pPr>
              <a:endParaRPr sz="1547"/>
            </a:p>
          </p:txBody>
        </p:sp>
      </p:grpSp>
    </p:spTree>
    <p:extLst>
      <p:ext uri="{BB962C8B-B14F-4D97-AF65-F5344CB8AC3E}">
        <p14:creationId xmlns:p14="http://schemas.microsoft.com/office/powerpoint/2010/main" val="540649499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396157" y="6597134"/>
            <a:ext cx="216027" cy="19645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20</a:t>
            </a:fld>
            <a:endParaRPr/>
          </a:p>
        </p:txBody>
      </p:sp>
      <p:sp>
        <p:nvSpPr>
          <p:cNvPr id="274" name="Let f(n) = 3n2 + 17 n log2 n + 1000. Which of the following are true?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r>
              <a:rPr dirty="0"/>
              <a:t>Let f(n) = 3n</a:t>
            </a:r>
            <a:r>
              <a:rPr baseline="44499" dirty="0"/>
              <a:t>2</a:t>
            </a:r>
            <a:r>
              <a:rPr dirty="0"/>
              <a:t> + 17 n log</a:t>
            </a:r>
            <a:r>
              <a:rPr baseline="-5999" dirty="0"/>
              <a:t>2</a:t>
            </a:r>
            <a:r>
              <a:rPr dirty="0"/>
              <a:t> n + 1000. Which of the following are true?</a:t>
            </a:r>
          </a:p>
          <a:p>
            <a:pPr>
              <a:defRPr b="1">
                <a:latin typeface="Lucida Grande"/>
                <a:ea typeface="Lucida Grande"/>
                <a:cs typeface="Lucida Grande"/>
                <a:sym typeface="Lucida Grande"/>
              </a:defRPr>
            </a:pPr>
            <a:endParaRPr dirty="0"/>
          </a:p>
          <a:p>
            <a:pPr lvl="1"/>
            <a:r>
              <a:rPr dirty="0"/>
              <a:t> </a:t>
            </a:r>
            <a:r>
              <a:rPr i="1" spc="168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f</a:t>
            </a: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b="0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is </a:t>
            </a:r>
            <a:r>
              <a:rPr lang="en-US" altLang="en-US" dirty="0">
                <a:latin typeface="Symbol" pitchFamily="2" charset="2"/>
              </a:rPr>
              <a:t>Q</a:t>
            </a: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b="0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  <a:b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endParaRPr b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  <a:p>
            <a:pPr lvl="1"/>
            <a:r>
              <a:rPr dirty="0"/>
              <a:t> </a:t>
            </a:r>
            <a:r>
              <a:rPr i="1" spc="168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f</a:t>
            </a: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b="0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is </a:t>
            </a:r>
            <a:r>
              <a:rPr lang="en-US" altLang="en-US" dirty="0">
                <a:latin typeface="Symbol" pitchFamily="2" charset="2"/>
              </a:rPr>
              <a:t>Q</a:t>
            </a: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b="0"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lang="en-US" i="1" baseline="44499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  <a:b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endParaRPr b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  <a:p>
            <a:pPr lvl="1"/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Both A and B.</a:t>
            </a:r>
            <a:b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endParaRPr b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"/>
              <a:ea typeface="Times"/>
              <a:cs typeface="Times"/>
              <a:sym typeface="Times"/>
            </a:endParaRPr>
          </a:p>
          <a:p>
            <a:pPr lvl="1"/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lang="en-US"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Only </a:t>
            </a:r>
            <a:r>
              <a:rPr b="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B.</a:t>
            </a:r>
            <a:endParaRPr lang="en-US" b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  <a:p>
            <a:pPr lvl="1"/>
            <a:endParaRPr b="0" dirty="0"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</p:txBody>
      </p:sp>
      <p:sp>
        <p:nvSpPr>
          <p:cNvPr id="275" name="Analysis of algorithms: quiz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Analysis of algorithms: quiz </a:t>
            </a:r>
            <a:r>
              <a:rPr lang="en-US" dirty="0"/>
              <a:t>3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126855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>
            <a:extLst>
              <a:ext uri="{FF2B5EF4-FFF2-40B4-BE49-F238E27FC236}">
                <a16:creationId xmlns:a16="http://schemas.microsoft.com/office/drawing/2014/main" id="{188E3633-4F61-D446-9284-15E41A4C56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Relations Between </a:t>
            </a:r>
            <a:r>
              <a:rPr lang="en-US" altLang="en-US" i="1" dirty="0"/>
              <a:t>O, </a:t>
            </a:r>
            <a:r>
              <a:rPr lang="en-US" altLang="en-US" dirty="0">
                <a:latin typeface="Symbol" pitchFamily="2" charset="2"/>
              </a:rPr>
              <a:t>W, Q</a:t>
            </a:r>
            <a:endParaRPr lang="en-US" altLang="en-US" dirty="0"/>
          </a:p>
        </p:txBody>
      </p:sp>
      <p:pic>
        <p:nvPicPr>
          <p:cNvPr id="478211" name="Picture 3">
            <a:extLst>
              <a:ext uri="{FF2B5EF4-FFF2-40B4-BE49-F238E27FC236}">
                <a16:creationId xmlns:a16="http://schemas.microsoft.com/office/drawing/2014/main" id="{E96E5456-16EB-3E4C-9342-267341A01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4715" y="1935162"/>
            <a:ext cx="2654300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8212" name="Picture 4">
            <a:extLst>
              <a:ext uri="{FF2B5EF4-FFF2-40B4-BE49-F238E27FC236}">
                <a16:creationId xmlns:a16="http://schemas.microsoft.com/office/drawing/2014/main" id="{919A8341-41DB-D94A-A6B8-30186161C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37" y="1935162"/>
            <a:ext cx="2654300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8213" name="Picture 5">
            <a:extLst>
              <a:ext uri="{FF2B5EF4-FFF2-40B4-BE49-F238E27FC236}">
                <a16:creationId xmlns:a16="http://schemas.microsoft.com/office/drawing/2014/main" id="{9D1481F6-0AEF-6F4D-A4DB-095FBEFC1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800" y="1935162"/>
            <a:ext cx="2654300" cy="298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3849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>
            <a:extLst>
              <a:ext uri="{FF2B5EF4-FFF2-40B4-BE49-F238E27FC236}">
                <a16:creationId xmlns:a16="http://schemas.microsoft.com/office/drawing/2014/main" id="{EEDAFA5C-DD39-594E-AE92-500CA9E19F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Relations Between </a:t>
            </a:r>
            <a:r>
              <a:rPr lang="en-US" altLang="en-US">
                <a:latin typeface="Symbol" pitchFamily="2" charset="2"/>
              </a:rPr>
              <a:t>Q</a:t>
            </a:r>
            <a:r>
              <a:rPr lang="en-US" altLang="en-US"/>
              <a:t>, </a:t>
            </a:r>
            <a:r>
              <a:rPr lang="en-US" altLang="en-US">
                <a:latin typeface="Symbol" pitchFamily="2" charset="2"/>
              </a:rPr>
              <a:t>W</a:t>
            </a:r>
            <a:r>
              <a:rPr lang="en-US" altLang="en-US"/>
              <a:t>, </a:t>
            </a:r>
            <a:r>
              <a:rPr lang="en-US" altLang="en-US" i="1"/>
              <a:t>O</a:t>
            </a:r>
          </a:p>
        </p:txBody>
      </p:sp>
      <p:sp>
        <p:nvSpPr>
          <p:cNvPr id="398339" name="Rectangle 3">
            <a:extLst>
              <a:ext uri="{FF2B5EF4-FFF2-40B4-BE49-F238E27FC236}">
                <a16:creationId xmlns:a16="http://schemas.microsoft.com/office/drawing/2014/main" id="{F00CBD38-03ED-F843-927A-550594E15D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2897188"/>
            <a:ext cx="8458200" cy="2857500"/>
          </a:xfrm>
        </p:spPr>
        <p:txBody>
          <a:bodyPr/>
          <a:lstStyle/>
          <a:p>
            <a:pPr>
              <a:spcBef>
                <a:spcPct val="100000"/>
              </a:spcBef>
            </a:pPr>
            <a:r>
              <a:rPr lang="en-US" altLang="en-US" sz="3000">
                <a:sym typeface="Symbol" pitchFamily="2" charset="2"/>
              </a:rPr>
              <a:t>I.e., </a:t>
            </a:r>
            <a:r>
              <a:rPr lang="en-US" altLang="en-US" sz="3000"/>
              <a:t>(</a:t>
            </a:r>
            <a:r>
              <a:rPr lang="en-US" altLang="en-US" sz="3000" i="1"/>
              <a:t>g</a:t>
            </a:r>
            <a:r>
              <a:rPr lang="en-US" altLang="en-US" sz="3000"/>
              <a:t>(</a:t>
            </a:r>
            <a:r>
              <a:rPr lang="en-US" altLang="en-US" sz="3000" i="1"/>
              <a:t>n</a:t>
            </a:r>
            <a:r>
              <a:rPr lang="en-US" altLang="en-US" sz="3000"/>
              <a:t>)) = </a:t>
            </a:r>
            <a:r>
              <a:rPr lang="en-US" altLang="en-US" sz="3000" i="1">
                <a:sym typeface="Symbol" pitchFamily="2" charset="2"/>
              </a:rPr>
              <a:t>O</a:t>
            </a:r>
            <a:r>
              <a:rPr lang="en-US" altLang="en-US" sz="3000"/>
              <a:t>(</a:t>
            </a:r>
            <a:r>
              <a:rPr lang="en-US" altLang="en-US" sz="3000" i="1"/>
              <a:t>g</a:t>
            </a:r>
            <a:r>
              <a:rPr lang="en-US" altLang="en-US" sz="3000"/>
              <a:t>(</a:t>
            </a:r>
            <a:r>
              <a:rPr lang="en-US" altLang="en-US" sz="3000" i="1"/>
              <a:t>n</a:t>
            </a:r>
            <a:r>
              <a:rPr lang="en-US" altLang="en-US" sz="3000"/>
              <a:t>)) </a:t>
            </a:r>
            <a:r>
              <a:rPr lang="en-US" altLang="en-US" sz="3000">
                <a:latin typeface="Symbol" pitchFamily="2" charset="2"/>
              </a:rPr>
              <a:t>Ç</a:t>
            </a:r>
            <a:r>
              <a:rPr lang="en-US" altLang="en-US" sz="3000"/>
              <a:t> </a:t>
            </a:r>
            <a:r>
              <a:rPr lang="en-US" altLang="en-US" sz="3000">
                <a:latin typeface="Symbol" pitchFamily="2" charset="2"/>
                <a:sym typeface="Symbol" pitchFamily="2" charset="2"/>
              </a:rPr>
              <a:t>W</a:t>
            </a:r>
            <a:r>
              <a:rPr lang="en-US" altLang="en-US" sz="3000"/>
              <a:t>(</a:t>
            </a:r>
            <a:r>
              <a:rPr lang="en-US" altLang="en-US" sz="3000" i="1"/>
              <a:t>g</a:t>
            </a:r>
            <a:r>
              <a:rPr lang="en-US" altLang="en-US" sz="3000"/>
              <a:t>(</a:t>
            </a:r>
            <a:r>
              <a:rPr lang="en-US" altLang="en-US" sz="3000" i="1"/>
              <a:t>n</a:t>
            </a:r>
            <a:r>
              <a:rPr lang="en-US" altLang="en-US" sz="3000"/>
              <a:t>))</a:t>
            </a:r>
          </a:p>
          <a:p>
            <a:pPr>
              <a:spcBef>
                <a:spcPct val="100000"/>
              </a:spcBef>
            </a:pPr>
            <a:r>
              <a:rPr lang="en-US" altLang="en-US" sz="3000"/>
              <a:t>In practice, asymptotically tight bounds are obtained from asymptotic upper and lower bounds.</a:t>
            </a:r>
          </a:p>
        </p:txBody>
      </p:sp>
      <p:sp>
        <p:nvSpPr>
          <p:cNvPr id="398340" name="Text Box 4">
            <a:extLst>
              <a:ext uri="{FF2B5EF4-FFF2-40B4-BE49-F238E27FC236}">
                <a16:creationId xmlns:a16="http://schemas.microsoft.com/office/drawing/2014/main" id="{7C6FDFAE-BAB6-4241-9377-4D37B89138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6613" y="1192213"/>
            <a:ext cx="7632700" cy="142875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r>
              <a:rPr lang="en-US" altLang="en-US" sz="2900" b="1" u="sng">
                <a:solidFill>
                  <a:schemeClr val="hlink"/>
                </a:solidFill>
              </a:rPr>
              <a:t>Theorem :</a:t>
            </a:r>
            <a:r>
              <a:rPr lang="en-US" altLang="en-US" sz="2900">
                <a:solidFill>
                  <a:srgbClr val="010000"/>
                </a:solidFill>
              </a:rPr>
              <a:t>  For any two functions </a:t>
            </a:r>
            <a:r>
              <a:rPr lang="en-US" altLang="en-US" sz="2900" i="1">
                <a:solidFill>
                  <a:srgbClr val="010000"/>
                </a:solidFill>
              </a:rPr>
              <a:t>g</a:t>
            </a:r>
            <a:r>
              <a:rPr lang="en-US" altLang="en-US" sz="2900">
                <a:solidFill>
                  <a:srgbClr val="010000"/>
                </a:solidFill>
              </a:rPr>
              <a:t>(</a:t>
            </a:r>
            <a:r>
              <a:rPr lang="en-US" altLang="en-US" sz="2900" i="1">
                <a:solidFill>
                  <a:srgbClr val="010000"/>
                </a:solidFill>
              </a:rPr>
              <a:t>n</a:t>
            </a:r>
            <a:r>
              <a:rPr lang="en-US" altLang="en-US" sz="2900">
                <a:solidFill>
                  <a:srgbClr val="010000"/>
                </a:solidFill>
              </a:rPr>
              <a:t>) and </a:t>
            </a:r>
            <a:r>
              <a:rPr lang="en-US" altLang="en-US" sz="2900" i="1">
                <a:solidFill>
                  <a:srgbClr val="010000"/>
                </a:solidFill>
              </a:rPr>
              <a:t>f</a:t>
            </a:r>
            <a:r>
              <a:rPr lang="en-US" altLang="en-US" sz="2900">
                <a:solidFill>
                  <a:srgbClr val="010000"/>
                </a:solidFill>
              </a:rPr>
              <a:t>(</a:t>
            </a:r>
            <a:r>
              <a:rPr lang="en-US" altLang="en-US" sz="2900" i="1">
                <a:solidFill>
                  <a:srgbClr val="010000"/>
                </a:solidFill>
              </a:rPr>
              <a:t>n</a:t>
            </a:r>
            <a:r>
              <a:rPr lang="en-US" altLang="en-US" sz="2900">
                <a:solidFill>
                  <a:srgbClr val="010000"/>
                </a:solidFill>
              </a:rPr>
              <a:t>), </a:t>
            </a:r>
            <a:br>
              <a:rPr lang="en-US" altLang="en-US" sz="2900">
                <a:solidFill>
                  <a:srgbClr val="010000"/>
                </a:solidFill>
              </a:rPr>
            </a:br>
            <a:r>
              <a:rPr lang="en-US" altLang="en-US" sz="2900">
                <a:solidFill>
                  <a:srgbClr val="010000"/>
                </a:solidFill>
              </a:rPr>
              <a:t>           </a:t>
            </a:r>
            <a:r>
              <a:rPr lang="en-US" altLang="en-US" sz="2900" b="1" i="1">
                <a:solidFill>
                  <a:schemeClr val="hlink"/>
                </a:solidFill>
              </a:rPr>
              <a:t>f</a:t>
            </a:r>
            <a:r>
              <a:rPr lang="en-US" altLang="en-US" sz="2900" b="1">
                <a:solidFill>
                  <a:schemeClr val="hlink"/>
                </a:solidFill>
              </a:rPr>
              <a:t>(</a:t>
            </a:r>
            <a:r>
              <a:rPr lang="en-US" altLang="en-US" sz="2900" b="1" i="1">
                <a:solidFill>
                  <a:schemeClr val="hlink"/>
                </a:solidFill>
              </a:rPr>
              <a:t>n</a:t>
            </a:r>
            <a:r>
              <a:rPr lang="en-US" altLang="en-US" sz="2900" b="1">
                <a:solidFill>
                  <a:schemeClr val="hlink"/>
                </a:solidFill>
              </a:rPr>
              <a:t>) = </a:t>
            </a:r>
            <a:r>
              <a:rPr lang="en-US" altLang="en-US" sz="2900" b="1">
                <a:solidFill>
                  <a:schemeClr val="hlink"/>
                </a:solidFill>
                <a:sym typeface="Symbol" pitchFamily="2" charset="2"/>
              </a:rPr>
              <a:t></a:t>
            </a:r>
            <a:r>
              <a:rPr lang="en-US" altLang="en-US" sz="2900" b="1">
                <a:solidFill>
                  <a:schemeClr val="hlink"/>
                </a:solidFill>
              </a:rPr>
              <a:t>(</a:t>
            </a:r>
            <a:r>
              <a:rPr lang="en-US" altLang="en-US" sz="2900" b="1" i="1">
                <a:solidFill>
                  <a:schemeClr val="hlink"/>
                </a:solidFill>
              </a:rPr>
              <a:t>g</a:t>
            </a:r>
            <a:r>
              <a:rPr lang="en-US" altLang="en-US" sz="2900" b="1">
                <a:solidFill>
                  <a:schemeClr val="hlink"/>
                </a:solidFill>
              </a:rPr>
              <a:t>(</a:t>
            </a:r>
            <a:r>
              <a:rPr lang="en-US" altLang="en-US" sz="2900" b="1" i="1">
                <a:solidFill>
                  <a:schemeClr val="hlink"/>
                </a:solidFill>
              </a:rPr>
              <a:t>n</a:t>
            </a:r>
            <a:r>
              <a:rPr lang="en-US" altLang="en-US" sz="2900" b="1">
                <a:solidFill>
                  <a:schemeClr val="hlink"/>
                </a:solidFill>
              </a:rPr>
              <a:t>))</a:t>
            </a:r>
            <a:r>
              <a:rPr lang="en-US" altLang="en-US" sz="2900">
                <a:solidFill>
                  <a:schemeClr val="hlink"/>
                </a:solidFill>
              </a:rPr>
              <a:t> iff </a:t>
            </a:r>
          </a:p>
          <a:p>
            <a:r>
              <a:rPr lang="en-US" altLang="en-US" sz="2900" b="1" i="1">
                <a:solidFill>
                  <a:srgbClr val="CC0000"/>
                </a:solidFill>
              </a:rPr>
              <a:t>	f</a:t>
            </a:r>
            <a:r>
              <a:rPr lang="en-US" altLang="en-US" sz="2900" b="1">
                <a:solidFill>
                  <a:srgbClr val="CC0000"/>
                </a:solidFill>
              </a:rPr>
              <a:t>(</a:t>
            </a:r>
            <a:r>
              <a:rPr lang="en-US" altLang="en-US" sz="2900" b="1" i="1">
                <a:solidFill>
                  <a:srgbClr val="CC0000"/>
                </a:solidFill>
              </a:rPr>
              <a:t>n</a:t>
            </a:r>
            <a:r>
              <a:rPr lang="en-US" altLang="en-US" sz="2900" b="1">
                <a:solidFill>
                  <a:srgbClr val="CC0000"/>
                </a:solidFill>
              </a:rPr>
              <a:t>) =</a:t>
            </a:r>
            <a:r>
              <a:rPr lang="en-US" altLang="en-US" sz="2900" b="1">
                <a:solidFill>
                  <a:srgbClr val="CC0000"/>
                </a:solidFill>
                <a:sym typeface="Symbol" pitchFamily="2" charset="2"/>
              </a:rPr>
              <a:t> </a:t>
            </a:r>
            <a:r>
              <a:rPr lang="en-US" altLang="en-US" sz="2900" b="1" i="1">
                <a:solidFill>
                  <a:srgbClr val="CC0000"/>
                </a:solidFill>
                <a:sym typeface="Symbol" pitchFamily="2" charset="2"/>
              </a:rPr>
              <a:t>O</a:t>
            </a:r>
            <a:r>
              <a:rPr lang="en-US" altLang="en-US" sz="2900" b="1">
                <a:solidFill>
                  <a:srgbClr val="CC0000"/>
                </a:solidFill>
              </a:rPr>
              <a:t>(</a:t>
            </a:r>
            <a:r>
              <a:rPr lang="en-US" altLang="en-US" sz="2900" b="1" i="1">
                <a:solidFill>
                  <a:srgbClr val="CC0000"/>
                </a:solidFill>
              </a:rPr>
              <a:t>g</a:t>
            </a:r>
            <a:r>
              <a:rPr lang="en-US" altLang="en-US" sz="2900" b="1">
                <a:solidFill>
                  <a:srgbClr val="CC0000"/>
                </a:solidFill>
              </a:rPr>
              <a:t>(</a:t>
            </a:r>
            <a:r>
              <a:rPr lang="en-US" altLang="en-US" sz="2900" b="1" i="1">
                <a:solidFill>
                  <a:srgbClr val="CC0000"/>
                </a:solidFill>
              </a:rPr>
              <a:t>n</a:t>
            </a:r>
            <a:r>
              <a:rPr lang="en-US" altLang="en-US" sz="2900" b="1">
                <a:solidFill>
                  <a:srgbClr val="CC0000"/>
                </a:solidFill>
              </a:rPr>
              <a:t>)) and </a:t>
            </a:r>
            <a:r>
              <a:rPr lang="en-US" altLang="en-US" sz="2900" b="1" i="1">
                <a:solidFill>
                  <a:srgbClr val="CC0000"/>
                </a:solidFill>
              </a:rPr>
              <a:t>f</a:t>
            </a:r>
            <a:r>
              <a:rPr lang="en-US" altLang="en-US" sz="2900" b="1">
                <a:solidFill>
                  <a:srgbClr val="CC0000"/>
                </a:solidFill>
              </a:rPr>
              <a:t>(</a:t>
            </a:r>
            <a:r>
              <a:rPr lang="en-US" altLang="en-US" sz="2900" b="1" i="1">
                <a:solidFill>
                  <a:srgbClr val="CC0000"/>
                </a:solidFill>
              </a:rPr>
              <a:t>n</a:t>
            </a:r>
            <a:r>
              <a:rPr lang="en-US" altLang="en-US" sz="2900" b="1">
                <a:solidFill>
                  <a:srgbClr val="CC0000"/>
                </a:solidFill>
              </a:rPr>
              <a:t>) = </a:t>
            </a:r>
            <a:r>
              <a:rPr lang="en-US" altLang="en-US" sz="2900" b="1">
                <a:solidFill>
                  <a:srgbClr val="CC0000"/>
                </a:solidFill>
                <a:sym typeface="Symbol" pitchFamily="2" charset="2"/>
              </a:rPr>
              <a:t></a:t>
            </a:r>
            <a:r>
              <a:rPr lang="en-US" altLang="en-US" sz="2900" b="1">
                <a:solidFill>
                  <a:srgbClr val="CC0000"/>
                </a:solidFill>
              </a:rPr>
              <a:t>(</a:t>
            </a:r>
            <a:r>
              <a:rPr lang="en-US" altLang="en-US" sz="2900" b="1" i="1">
                <a:solidFill>
                  <a:srgbClr val="CC0000"/>
                </a:solidFill>
              </a:rPr>
              <a:t>g</a:t>
            </a:r>
            <a:r>
              <a:rPr lang="en-US" altLang="en-US" sz="2900" b="1">
                <a:solidFill>
                  <a:srgbClr val="CC0000"/>
                </a:solidFill>
              </a:rPr>
              <a:t>(</a:t>
            </a:r>
            <a:r>
              <a:rPr lang="en-US" altLang="en-US" sz="2900" b="1" i="1">
                <a:solidFill>
                  <a:srgbClr val="CC0000"/>
                </a:solidFill>
              </a:rPr>
              <a:t>n</a:t>
            </a:r>
            <a:r>
              <a:rPr lang="en-US" altLang="en-US" sz="2900" b="1">
                <a:solidFill>
                  <a:srgbClr val="CC0000"/>
                </a:solidFill>
              </a:rPr>
              <a:t>))</a:t>
            </a:r>
            <a:r>
              <a:rPr lang="en-US" altLang="en-US" sz="2900">
                <a:solidFill>
                  <a:srgbClr val="010000"/>
                </a:solidFill>
              </a:rPr>
              <a:t>.</a:t>
            </a:r>
            <a:endParaRPr lang="en-US" altLang="en-US" sz="290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4313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F016FF80-47BF-4344-AA8A-5D936545E6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 122</a:t>
            </a:r>
          </a:p>
        </p:txBody>
      </p:sp>
      <p:sp>
        <p:nvSpPr>
          <p:cNvPr id="315394" name="Rectangle 2">
            <a:extLst>
              <a:ext uri="{FF2B5EF4-FFF2-40B4-BE49-F238E27FC236}">
                <a16:creationId xmlns:a16="http://schemas.microsoft.com/office/drawing/2014/main" id="{FEF03340-744F-164A-AD1B-8AB1011D08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>
                <a:sym typeface="Symbol" pitchFamily="2" charset="2"/>
              </a:rPr>
              <a:t>o</a:t>
            </a:r>
            <a:r>
              <a:rPr lang="en-US" altLang="en-US">
                <a:sym typeface="Symbol" pitchFamily="2" charset="2"/>
              </a:rPr>
              <a:t>-notation</a:t>
            </a:r>
            <a:endParaRPr lang="en-US" altLang="en-US"/>
          </a:p>
        </p:txBody>
      </p:sp>
      <p:sp>
        <p:nvSpPr>
          <p:cNvPr id="315395" name="Rectangle 3">
            <a:extLst>
              <a:ext uri="{FF2B5EF4-FFF2-40B4-BE49-F238E27FC236}">
                <a16:creationId xmlns:a16="http://schemas.microsoft.com/office/drawing/2014/main" id="{85F93943-6B41-654F-AC52-5501E6F520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55788" y="2879726"/>
            <a:ext cx="7981950" cy="35909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US" altLang="en-US" i="1" dirty="0"/>
              <a:t> f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 becomes insignificant relative to </a:t>
            </a:r>
            <a:r>
              <a:rPr lang="en-US" altLang="en-US" i="1" dirty="0"/>
              <a:t>g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</a:t>
            </a:r>
            <a:r>
              <a:rPr lang="en-US" altLang="en-US" i="1" dirty="0"/>
              <a:t> </a:t>
            </a:r>
            <a:r>
              <a:rPr lang="en-US" altLang="en-US" dirty="0"/>
              <a:t>as </a:t>
            </a:r>
            <a:r>
              <a:rPr lang="en-US" altLang="en-US" i="1" dirty="0"/>
              <a:t>n </a:t>
            </a:r>
            <a:r>
              <a:rPr lang="en-US" altLang="en-US" dirty="0"/>
              <a:t>approaches infinity: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US" altLang="en-US" sz="3100" dirty="0"/>
              <a:t>			  </a:t>
            </a:r>
            <a:r>
              <a:rPr lang="en-US" altLang="en-US" sz="3100" i="1" dirty="0" err="1">
                <a:solidFill>
                  <a:srgbClr val="FF3300"/>
                </a:solidFill>
              </a:rPr>
              <a:t>lim</a:t>
            </a:r>
            <a:r>
              <a:rPr lang="en-US" altLang="en-US" sz="3100" i="1" dirty="0">
                <a:solidFill>
                  <a:srgbClr val="FF3300"/>
                </a:solidFill>
              </a:rPr>
              <a:t> </a:t>
            </a:r>
            <a:r>
              <a:rPr lang="en-US" altLang="en-US" sz="3100" dirty="0">
                <a:solidFill>
                  <a:srgbClr val="FF3300"/>
                </a:solidFill>
                <a:sym typeface="Symbol" pitchFamily="2" charset="2"/>
              </a:rPr>
              <a:t>[</a:t>
            </a:r>
            <a:r>
              <a:rPr lang="en-US" altLang="en-US" sz="3100" i="1" dirty="0">
                <a:solidFill>
                  <a:srgbClr val="FF3300"/>
                </a:solidFill>
              </a:rPr>
              <a:t>f</a:t>
            </a:r>
            <a:r>
              <a:rPr lang="en-US" altLang="en-US" sz="3100" dirty="0">
                <a:solidFill>
                  <a:srgbClr val="FF3300"/>
                </a:solidFill>
              </a:rPr>
              <a:t>(</a:t>
            </a:r>
            <a:r>
              <a:rPr lang="en-US" altLang="en-US" sz="3100" i="1" dirty="0">
                <a:solidFill>
                  <a:srgbClr val="FF3300"/>
                </a:solidFill>
              </a:rPr>
              <a:t>n</a:t>
            </a:r>
            <a:r>
              <a:rPr lang="en-US" altLang="en-US" sz="3100" dirty="0">
                <a:solidFill>
                  <a:srgbClr val="FF3300"/>
                </a:solidFill>
              </a:rPr>
              <a:t>) / </a:t>
            </a:r>
            <a:r>
              <a:rPr lang="en-US" altLang="en-US" sz="3100" i="1" dirty="0">
                <a:solidFill>
                  <a:srgbClr val="FF3300"/>
                </a:solidFill>
              </a:rPr>
              <a:t>g</a:t>
            </a:r>
            <a:r>
              <a:rPr lang="en-US" altLang="en-US" sz="3100" dirty="0">
                <a:solidFill>
                  <a:srgbClr val="FF3300"/>
                </a:solidFill>
              </a:rPr>
              <a:t>(</a:t>
            </a:r>
            <a:r>
              <a:rPr lang="en-US" altLang="en-US" sz="3100" i="1" dirty="0">
                <a:solidFill>
                  <a:srgbClr val="FF3300"/>
                </a:solidFill>
              </a:rPr>
              <a:t>n</a:t>
            </a:r>
            <a:r>
              <a:rPr lang="en-US" altLang="en-US" sz="3100" dirty="0">
                <a:solidFill>
                  <a:srgbClr val="FF3300"/>
                </a:solidFill>
              </a:rPr>
              <a:t>)] = 0</a:t>
            </a:r>
          </a:p>
          <a:p>
            <a:pPr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3100" dirty="0">
                <a:solidFill>
                  <a:srgbClr val="3DDE2C"/>
                </a:solidFill>
              </a:rPr>
              <a:t>                     </a:t>
            </a:r>
            <a:r>
              <a:rPr lang="en-US" altLang="en-US" sz="3100" i="1" baseline="60000" dirty="0">
                <a:solidFill>
                  <a:srgbClr val="FF3300"/>
                </a:solidFill>
              </a:rPr>
              <a:t>n</a:t>
            </a:r>
            <a:r>
              <a:rPr lang="en-US" altLang="en-US" sz="3100" i="1" baseline="60000" dirty="0">
                <a:solidFill>
                  <a:srgbClr val="FF3300"/>
                </a:solidFill>
                <a:sym typeface="Symbol" pitchFamily="2" charset="2"/>
              </a:rPr>
              <a:t></a:t>
            </a:r>
            <a:r>
              <a:rPr lang="en-US" altLang="en-US" sz="3100" i="1" dirty="0">
                <a:solidFill>
                  <a:srgbClr val="FF3300"/>
                </a:solidFill>
              </a:rPr>
              <a:t> </a:t>
            </a:r>
            <a:endParaRPr lang="en-US" altLang="en-US" sz="3100" dirty="0">
              <a:solidFill>
                <a:srgbClr val="FF3300"/>
              </a:solidFill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US" altLang="en-US" i="1" dirty="0"/>
              <a:t>g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 is an</a:t>
            </a:r>
            <a:r>
              <a:rPr lang="en-US" altLang="en-US" i="1" dirty="0">
                <a:solidFill>
                  <a:srgbClr val="3DDE2C"/>
                </a:solidFill>
              </a:rPr>
              <a:t> </a:t>
            </a:r>
            <a:r>
              <a:rPr lang="en-US" altLang="en-US" b="1" i="1" dirty="0">
                <a:solidFill>
                  <a:srgbClr val="CC0000"/>
                </a:solidFill>
              </a:rPr>
              <a:t>upper bound</a:t>
            </a:r>
            <a:r>
              <a:rPr lang="en-US" altLang="en-US" dirty="0"/>
              <a:t> for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</a:t>
            </a:r>
            <a:r>
              <a:rPr lang="en-US" altLang="en-US" i="1" dirty="0"/>
              <a:t> </a:t>
            </a:r>
            <a:r>
              <a:rPr lang="en-US" altLang="en-US" dirty="0"/>
              <a:t>that is </a:t>
            </a:r>
            <a:r>
              <a:rPr lang="en-US" altLang="en-US" dirty="0">
                <a:solidFill>
                  <a:srgbClr val="00B050"/>
                </a:solidFill>
              </a:rPr>
              <a:t>not asymptotically tight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US" altLang="en-US" dirty="0"/>
              <a:t>Observe the difference in this definition from previous ones. </a:t>
            </a:r>
            <a:r>
              <a:rPr lang="en-US" altLang="en-US" b="1" u="sng" dirty="0">
                <a:solidFill>
                  <a:srgbClr val="CC0000"/>
                </a:solidFill>
              </a:rPr>
              <a:t>Why?</a:t>
            </a:r>
          </a:p>
        </p:txBody>
      </p:sp>
      <p:sp>
        <p:nvSpPr>
          <p:cNvPr id="315414" name="Text Box 22">
            <a:extLst>
              <a:ext uri="{FF2B5EF4-FFF2-40B4-BE49-F238E27FC236}">
                <a16:creationId xmlns:a16="http://schemas.microsoft.com/office/drawing/2014/main" id="{9ADE00B3-8846-F340-9EE9-716F5CBE22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89" y="8493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315415" name="Text Box 23">
            <a:extLst>
              <a:ext uri="{FF2B5EF4-FFF2-40B4-BE49-F238E27FC236}">
                <a16:creationId xmlns:a16="http://schemas.microsoft.com/office/drawing/2014/main" id="{A4DAB097-F24F-B846-93FD-71A22D99B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8" y="1625600"/>
            <a:ext cx="7981950" cy="927100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altLang="en-US" sz="3000" b="1" i="1">
                <a:solidFill>
                  <a:schemeClr val="accent1"/>
                </a:solidFill>
                <a:sym typeface="Symbol" pitchFamily="2" charset="2"/>
              </a:rPr>
              <a:t>o</a:t>
            </a:r>
            <a:r>
              <a:rPr lang="en-US" altLang="en-US" sz="3000" b="1">
                <a:solidFill>
                  <a:schemeClr val="accent1"/>
                </a:solidFill>
              </a:rPr>
              <a:t>(</a:t>
            </a:r>
            <a:r>
              <a:rPr lang="en-US" altLang="en-US" sz="3000" b="1" i="1">
                <a:solidFill>
                  <a:schemeClr val="accent1"/>
                </a:solidFill>
              </a:rPr>
              <a:t>g</a:t>
            </a:r>
            <a:r>
              <a:rPr lang="en-US" altLang="en-US" sz="3000" b="1">
                <a:solidFill>
                  <a:schemeClr val="accent1"/>
                </a:solidFill>
              </a:rPr>
              <a:t>(</a:t>
            </a:r>
            <a:r>
              <a:rPr lang="en-US" altLang="en-US" sz="3000" b="1" i="1">
                <a:solidFill>
                  <a:schemeClr val="accent1"/>
                </a:solidFill>
              </a:rPr>
              <a:t>n</a:t>
            </a:r>
            <a:r>
              <a:rPr lang="en-US" altLang="en-US" sz="3000" b="1">
                <a:solidFill>
                  <a:schemeClr val="accent1"/>
                </a:solidFill>
              </a:rPr>
              <a:t>))</a:t>
            </a:r>
            <a:r>
              <a:rPr lang="en-US" altLang="en-US" sz="3000">
                <a:solidFill>
                  <a:schemeClr val="hlink"/>
                </a:solidFill>
              </a:rPr>
              <a:t> = {</a:t>
            </a:r>
            <a:r>
              <a:rPr lang="en-US" altLang="en-US" sz="3000" i="1">
                <a:solidFill>
                  <a:schemeClr val="hlink"/>
                </a:solidFill>
              </a:rPr>
              <a:t>f</a:t>
            </a:r>
            <a:r>
              <a:rPr lang="en-US" altLang="en-US" sz="3000">
                <a:solidFill>
                  <a:schemeClr val="hlink"/>
                </a:solidFill>
              </a:rPr>
              <a:t>(</a:t>
            </a:r>
            <a:r>
              <a:rPr lang="en-US" altLang="en-US" sz="3000" i="1">
                <a:solidFill>
                  <a:schemeClr val="hlink"/>
                </a:solidFill>
              </a:rPr>
              <a:t>n</a:t>
            </a:r>
            <a:r>
              <a:rPr lang="en-US" altLang="en-US" sz="3000">
                <a:solidFill>
                  <a:schemeClr val="hlink"/>
                </a:solidFill>
              </a:rPr>
              <a:t>): </a:t>
            </a:r>
            <a:r>
              <a:rPr lang="en-US" altLang="en-US" sz="3000" b="1">
                <a:solidFill>
                  <a:srgbClr val="FF3300"/>
                </a:solidFill>
                <a:sym typeface="Symbol" pitchFamily="2" charset="2"/>
              </a:rPr>
              <a:t></a:t>
            </a:r>
            <a:r>
              <a:rPr lang="en-US" altLang="en-US" sz="3000">
                <a:solidFill>
                  <a:schemeClr val="hlink"/>
                </a:solidFill>
                <a:sym typeface="Symbol" pitchFamily="2" charset="2"/>
              </a:rPr>
              <a:t> </a:t>
            </a:r>
            <a:r>
              <a:rPr lang="en-US" altLang="en-US" sz="3000" b="1" i="1">
                <a:solidFill>
                  <a:srgbClr val="CC0000"/>
                </a:solidFill>
              </a:rPr>
              <a:t>c</a:t>
            </a:r>
            <a:r>
              <a:rPr lang="en-US" altLang="en-US" sz="3000" b="1">
                <a:solidFill>
                  <a:srgbClr val="CC0000"/>
                </a:solidFill>
              </a:rPr>
              <a:t> &gt; 0</a:t>
            </a:r>
            <a:r>
              <a:rPr lang="en-US" altLang="en-US" sz="3000">
                <a:solidFill>
                  <a:schemeClr val="hlink"/>
                </a:solidFill>
              </a:rPr>
              <a:t>, </a:t>
            </a:r>
            <a:r>
              <a:rPr lang="en-US" altLang="en-US" sz="3000" b="1">
                <a:solidFill>
                  <a:srgbClr val="FF3300"/>
                </a:solidFill>
                <a:sym typeface="Symbol" pitchFamily="2" charset="2"/>
              </a:rPr>
              <a:t></a:t>
            </a:r>
            <a:r>
              <a:rPr lang="en-US" altLang="en-US" sz="3000">
                <a:solidFill>
                  <a:schemeClr val="hlink"/>
                </a:solidFill>
              </a:rPr>
              <a:t> </a:t>
            </a:r>
            <a:r>
              <a:rPr lang="en-US" altLang="en-US" sz="3000" b="1" i="1">
                <a:solidFill>
                  <a:srgbClr val="CC0000"/>
                </a:solidFill>
              </a:rPr>
              <a:t>n</a:t>
            </a:r>
            <a:r>
              <a:rPr lang="en-US" altLang="en-US" sz="3000" b="1" baseline="-25000">
                <a:solidFill>
                  <a:srgbClr val="CC0000"/>
                </a:solidFill>
              </a:rPr>
              <a:t>0</a:t>
            </a:r>
            <a:r>
              <a:rPr lang="en-US" altLang="en-US" sz="3000" b="1">
                <a:solidFill>
                  <a:srgbClr val="CC0000"/>
                </a:solidFill>
              </a:rPr>
              <a:t> &gt; 0</a:t>
            </a:r>
            <a:r>
              <a:rPr lang="en-US" altLang="en-US" sz="3000">
                <a:solidFill>
                  <a:schemeClr val="hlink"/>
                </a:solidFill>
              </a:rPr>
              <a:t> such that </a:t>
            </a:r>
            <a:br>
              <a:rPr lang="en-US" altLang="en-US" sz="3000">
                <a:solidFill>
                  <a:schemeClr val="hlink"/>
                </a:solidFill>
              </a:rPr>
            </a:br>
            <a:r>
              <a:rPr lang="en-US" altLang="en-US" sz="3000">
                <a:solidFill>
                  <a:schemeClr val="hlink"/>
                </a:solidFill>
              </a:rPr>
              <a:t>		</a:t>
            </a:r>
            <a:r>
              <a:rPr lang="en-US" altLang="en-US" sz="3000" b="1">
                <a:solidFill>
                  <a:srgbClr val="FF3300"/>
                </a:solidFill>
                <a:sym typeface="Symbol" pitchFamily="2" charset="2"/>
              </a:rPr>
              <a:t></a:t>
            </a:r>
            <a:r>
              <a:rPr lang="en-US" altLang="en-US" sz="3000">
                <a:solidFill>
                  <a:schemeClr val="hlink"/>
                </a:solidFill>
              </a:rPr>
              <a:t> </a:t>
            </a:r>
            <a:r>
              <a:rPr lang="en-US" altLang="en-US" sz="3000" i="1">
                <a:solidFill>
                  <a:schemeClr val="hlink"/>
                </a:solidFill>
              </a:rPr>
              <a:t>n </a:t>
            </a:r>
            <a:r>
              <a:rPr lang="en-US" altLang="en-US" sz="3000">
                <a:solidFill>
                  <a:schemeClr val="hlink"/>
                </a:solidFill>
                <a:sym typeface="Symbol" pitchFamily="2" charset="2"/>
              </a:rPr>
              <a:t></a:t>
            </a:r>
            <a:r>
              <a:rPr lang="en-US" altLang="en-US" sz="3000" i="1" baseline="-25000">
                <a:solidFill>
                  <a:schemeClr val="hlink"/>
                </a:solidFill>
              </a:rPr>
              <a:t>  </a:t>
            </a:r>
            <a:r>
              <a:rPr lang="en-US" altLang="en-US" sz="3000" i="1">
                <a:solidFill>
                  <a:schemeClr val="hlink"/>
                </a:solidFill>
              </a:rPr>
              <a:t>n</a:t>
            </a:r>
            <a:r>
              <a:rPr lang="en-US" altLang="en-US" sz="3000" baseline="-25000">
                <a:solidFill>
                  <a:schemeClr val="hlink"/>
                </a:solidFill>
              </a:rPr>
              <a:t>0</a:t>
            </a:r>
            <a:r>
              <a:rPr lang="en-US" altLang="en-US" sz="3000" i="1">
                <a:solidFill>
                  <a:schemeClr val="hlink"/>
                </a:solidFill>
              </a:rPr>
              <a:t>, </a:t>
            </a:r>
            <a:r>
              <a:rPr lang="en-US" altLang="en-US" sz="2600">
                <a:solidFill>
                  <a:schemeClr val="hlink"/>
                </a:solidFill>
              </a:rPr>
              <a:t>we have</a:t>
            </a:r>
            <a:r>
              <a:rPr lang="en-US" altLang="en-US" sz="3000" i="1" baseline="-25000">
                <a:solidFill>
                  <a:schemeClr val="hlink"/>
                </a:solidFill>
              </a:rPr>
              <a:t> </a:t>
            </a:r>
            <a:r>
              <a:rPr lang="en-US" altLang="en-US" sz="3000">
                <a:solidFill>
                  <a:schemeClr val="hlink"/>
                </a:solidFill>
              </a:rPr>
              <a:t>0 </a:t>
            </a:r>
            <a:r>
              <a:rPr lang="en-US" altLang="en-US" sz="3000">
                <a:solidFill>
                  <a:schemeClr val="hlink"/>
                </a:solidFill>
                <a:sym typeface="Symbol" pitchFamily="2" charset="2"/>
              </a:rPr>
              <a:t></a:t>
            </a:r>
            <a:r>
              <a:rPr lang="en-US" altLang="en-US" sz="3000">
                <a:solidFill>
                  <a:schemeClr val="hlink"/>
                </a:solidFill>
              </a:rPr>
              <a:t>  </a:t>
            </a:r>
            <a:r>
              <a:rPr lang="en-US" altLang="en-US" sz="3000" i="1">
                <a:solidFill>
                  <a:schemeClr val="hlink"/>
                </a:solidFill>
              </a:rPr>
              <a:t>f</a:t>
            </a:r>
            <a:r>
              <a:rPr lang="en-US" altLang="en-US" sz="3000">
                <a:solidFill>
                  <a:schemeClr val="hlink"/>
                </a:solidFill>
              </a:rPr>
              <a:t>(</a:t>
            </a:r>
            <a:r>
              <a:rPr lang="en-US" altLang="en-US" sz="3000" i="1">
                <a:solidFill>
                  <a:schemeClr val="hlink"/>
                </a:solidFill>
              </a:rPr>
              <a:t>n</a:t>
            </a:r>
            <a:r>
              <a:rPr lang="en-US" altLang="en-US" sz="3000">
                <a:solidFill>
                  <a:schemeClr val="hlink"/>
                </a:solidFill>
              </a:rPr>
              <a:t>)</a:t>
            </a:r>
            <a:r>
              <a:rPr lang="en-US" altLang="en-US" sz="3000" i="1">
                <a:solidFill>
                  <a:schemeClr val="hlink"/>
                </a:solidFill>
              </a:rPr>
              <a:t> </a:t>
            </a:r>
            <a:r>
              <a:rPr lang="en-US" altLang="en-US" sz="3000">
                <a:solidFill>
                  <a:schemeClr val="hlink"/>
                </a:solidFill>
                <a:sym typeface="Symbol" pitchFamily="2" charset="2"/>
              </a:rPr>
              <a:t>&lt;</a:t>
            </a:r>
            <a:r>
              <a:rPr lang="en-US" altLang="en-US" sz="3000">
                <a:solidFill>
                  <a:schemeClr val="hlink"/>
                </a:solidFill>
              </a:rPr>
              <a:t> </a:t>
            </a:r>
            <a:r>
              <a:rPr lang="en-US" altLang="en-US" sz="3000" i="1">
                <a:solidFill>
                  <a:schemeClr val="hlink"/>
                </a:solidFill>
              </a:rPr>
              <a:t>cg</a:t>
            </a:r>
            <a:r>
              <a:rPr lang="en-US" altLang="en-US" sz="3000">
                <a:solidFill>
                  <a:schemeClr val="hlink"/>
                </a:solidFill>
              </a:rPr>
              <a:t>(</a:t>
            </a:r>
            <a:r>
              <a:rPr lang="en-US" altLang="en-US" sz="3000" i="1">
                <a:solidFill>
                  <a:schemeClr val="hlink"/>
                </a:solidFill>
              </a:rPr>
              <a:t>n</a:t>
            </a:r>
            <a:r>
              <a:rPr lang="en-US" altLang="en-US" sz="3000">
                <a:solidFill>
                  <a:schemeClr val="hlink"/>
                </a:solidFill>
              </a:rPr>
              <a:t>)}.</a:t>
            </a:r>
          </a:p>
        </p:txBody>
      </p:sp>
      <p:sp>
        <p:nvSpPr>
          <p:cNvPr id="315416" name="Text Box 24">
            <a:extLst>
              <a:ext uri="{FF2B5EF4-FFF2-40B4-BE49-F238E27FC236}">
                <a16:creationId xmlns:a16="http://schemas.microsoft.com/office/drawing/2014/main" id="{7C6B3AA6-6E13-6641-A654-D1CD662FA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4" y="868364"/>
            <a:ext cx="68979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For a given function </a:t>
            </a:r>
            <a:r>
              <a:rPr lang="en-US" altLang="en-US" sz="3200" i="1"/>
              <a:t>g</a:t>
            </a:r>
            <a:r>
              <a:rPr lang="en-US" altLang="en-US" sz="3200"/>
              <a:t>(</a:t>
            </a:r>
            <a:r>
              <a:rPr lang="en-US" altLang="en-US" sz="3200" i="1"/>
              <a:t>n</a:t>
            </a:r>
            <a:r>
              <a:rPr lang="en-US" altLang="en-US" sz="3200"/>
              <a:t>), the set little-</a:t>
            </a:r>
            <a:r>
              <a:rPr lang="en-US" altLang="en-US" sz="3200" i="1"/>
              <a:t>o</a:t>
            </a:r>
            <a:r>
              <a:rPr lang="en-US" altLang="en-US" sz="320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1730824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252DF68D-D8E3-0A4B-AA96-115A2C1DE4B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 122</a:t>
            </a:r>
          </a:p>
        </p:txBody>
      </p:sp>
      <p:sp>
        <p:nvSpPr>
          <p:cNvPr id="446471" name="Text Box 1031">
            <a:extLst>
              <a:ext uri="{FF2B5EF4-FFF2-40B4-BE49-F238E27FC236}">
                <a16:creationId xmlns:a16="http://schemas.microsoft.com/office/drawing/2014/main" id="{BFBAC53E-2AE1-9349-8AA8-058A1BF213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788" y="1625600"/>
            <a:ext cx="7981950" cy="1119188"/>
          </a:xfrm>
          <a:prstGeom prst="rect">
            <a:avLst/>
          </a:prstGeom>
          <a:solidFill>
            <a:srgbClr val="CCEC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20000"/>
              </a:spcAft>
              <a:buFont typeface="Wingdings" pitchFamily="2" charset="2"/>
              <a:buNone/>
            </a:pPr>
            <a:r>
              <a:rPr lang="en-US" altLang="en-US" sz="4400" i="1">
                <a:solidFill>
                  <a:schemeClr val="accent1"/>
                </a:solidFill>
                <a:latin typeface="Symbol" pitchFamily="2" charset="2"/>
                <a:sym typeface="Symbol" pitchFamily="2" charset="2"/>
              </a:rPr>
              <a:t>w</a:t>
            </a:r>
            <a:r>
              <a:rPr lang="en-US" altLang="en-US" sz="3000" b="1">
                <a:solidFill>
                  <a:schemeClr val="accent1"/>
                </a:solidFill>
              </a:rPr>
              <a:t>(</a:t>
            </a:r>
            <a:r>
              <a:rPr lang="en-US" altLang="en-US" sz="3000" b="1" i="1">
                <a:solidFill>
                  <a:schemeClr val="accent1"/>
                </a:solidFill>
              </a:rPr>
              <a:t>g</a:t>
            </a:r>
            <a:r>
              <a:rPr lang="en-US" altLang="en-US" sz="3000" b="1">
                <a:solidFill>
                  <a:schemeClr val="accent1"/>
                </a:solidFill>
              </a:rPr>
              <a:t>(</a:t>
            </a:r>
            <a:r>
              <a:rPr lang="en-US" altLang="en-US" sz="3000" b="1" i="1">
                <a:solidFill>
                  <a:schemeClr val="accent1"/>
                </a:solidFill>
              </a:rPr>
              <a:t>n</a:t>
            </a:r>
            <a:r>
              <a:rPr lang="en-US" altLang="en-US" sz="3000" b="1">
                <a:solidFill>
                  <a:schemeClr val="accent1"/>
                </a:solidFill>
              </a:rPr>
              <a:t>))</a:t>
            </a:r>
            <a:r>
              <a:rPr lang="en-US" altLang="en-US" sz="3000">
                <a:solidFill>
                  <a:schemeClr val="hlink"/>
                </a:solidFill>
              </a:rPr>
              <a:t> = {</a:t>
            </a:r>
            <a:r>
              <a:rPr lang="en-US" altLang="en-US" sz="3000" i="1">
                <a:solidFill>
                  <a:schemeClr val="hlink"/>
                </a:solidFill>
              </a:rPr>
              <a:t>f</a:t>
            </a:r>
            <a:r>
              <a:rPr lang="en-US" altLang="en-US" sz="3000">
                <a:solidFill>
                  <a:schemeClr val="hlink"/>
                </a:solidFill>
              </a:rPr>
              <a:t>(</a:t>
            </a:r>
            <a:r>
              <a:rPr lang="en-US" altLang="en-US" sz="3000" i="1">
                <a:solidFill>
                  <a:schemeClr val="hlink"/>
                </a:solidFill>
              </a:rPr>
              <a:t>n</a:t>
            </a:r>
            <a:r>
              <a:rPr lang="en-US" altLang="en-US" sz="3000">
                <a:solidFill>
                  <a:schemeClr val="hlink"/>
                </a:solidFill>
              </a:rPr>
              <a:t>): </a:t>
            </a:r>
            <a:r>
              <a:rPr lang="en-US" altLang="en-US" sz="3000" b="1">
                <a:solidFill>
                  <a:srgbClr val="FF3300"/>
                </a:solidFill>
                <a:sym typeface="Symbol" pitchFamily="2" charset="2"/>
              </a:rPr>
              <a:t></a:t>
            </a:r>
            <a:r>
              <a:rPr lang="en-US" altLang="en-US" sz="3000">
                <a:solidFill>
                  <a:schemeClr val="hlink"/>
                </a:solidFill>
                <a:sym typeface="Symbol" pitchFamily="2" charset="2"/>
              </a:rPr>
              <a:t> </a:t>
            </a:r>
            <a:r>
              <a:rPr lang="en-US" altLang="en-US" sz="3000" b="1" i="1">
                <a:solidFill>
                  <a:srgbClr val="CC0000"/>
                </a:solidFill>
              </a:rPr>
              <a:t>c</a:t>
            </a:r>
            <a:r>
              <a:rPr lang="en-US" altLang="en-US" sz="3000" b="1">
                <a:solidFill>
                  <a:srgbClr val="CC0000"/>
                </a:solidFill>
              </a:rPr>
              <a:t> &gt; 0</a:t>
            </a:r>
            <a:r>
              <a:rPr lang="en-US" altLang="en-US" sz="3000">
                <a:solidFill>
                  <a:schemeClr val="hlink"/>
                </a:solidFill>
              </a:rPr>
              <a:t>, </a:t>
            </a:r>
            <a:r>
              <a:rPr lang="en-US" altLang="en-US" sz="3000" b="1">
                <a:solidFill>
                  <a:srgbClr val="FF3300"/>
                </a:solidFill>
                <a:sym typeface="Symbol" pitchFamily="2" charset="2"/>
              </a:rPr>
              <a:t></a:t>
            </a:r>
            <a:r>
              <a:rPr lang="en-US" altLang="en-US" sz="3000">
                <a:solidFill>
                  <a:schemeClr val="hlink"/>
                </a:solidFill>
              </a:rPr>
              <a:t> </a:t>
            </a:r>
            <a:r>
              <a:rPr lang="en-US" altLang="en-US" sz="3000" b="1" i="1">
                <a:solidFill>
                  <a:srgbClr val="CC0000"/>
                </a:solidFill>
              </a:rPr>
              <a:t>n</a:t>
            </a:r>
            <a:r>
              <a:rPr lang="en-US" altLang="en-US" sz="3000" b="1" baseline="-25000">
                <a:solidFill>
                  <a:srgbClr val="CC0000"/>
                </a:solidFill>
              </a:rPr>
              <a:t>0</a:t>
            </a:r>
            <a:r>
              <a:rPr lang="en-US" altLang="en-US" sz="3000" b="1">
                <a:solidFill>
                  <a:srgbClr val="CC0000"/>
                </a:solidFill>
              </a:rPr>
              <a:t> &gt; 0</a:t>
            </a:r>
            <a:r>
              <a:rPr lang="en-US" altLang="en-US" sz="3000">
                <a:solidFill>
                  <a:schemeClr val="hlink"/>
                </a:solidFill>
              </a:rPr>
              <a:t> such that </a:t>
            </a:r>
            <a:br>
              <a:rPr lang="en-US" altLang="en-US" sz="3000">
                <a:solidFill>
                  <a:schemeClr val="hlink"/>
                </a:solidFill>
              </a:rPr>
            </a:br>
            <a:r>
              <a:rPr lang="en-US" altLang="en-US" sz="3000">
                <a:solidFill>
                  <a:schemeClr val="hlink"/>
                </a:solidFill>
              </a:rPr>
              <a:t>		</a:t>
            </a:r>
            <a:r>
              <a:rPr lang="en-US" altLang="en-US" sz="3000" b="1">
                <a:solidFill>
                  <a:srgbClr val="FF3300"/>
                </a:solidFill>
                <a:sym typeface="Symbol" pitchFamily="2" charset="2"/>
              </a:rPr>
              <a:t></a:t>
            </a:r>
            <a:r>
              <a:rPr lang="en-US" altLang="en-US" sz="3000">
                <a:solidFill>
                  <a:schemeClr val="hlink"/>
                </a:solidFill>
              </a:rPr>
              <a:t> </a:t>
            </a:r>
            <a:r>
              <a:rPr lang="en-US" altLang="en-US" sz="3000" i="1">
                <a:solidFill>
                  <a:schemeClr val="hlink"/>
                </a:solidFill>
              </a:rPr>
              <a:t>n </a:t>
            </a:r>
            <a:r>
              <a:rPr lang="en-US" altLang="en-US" sz="3000">
                <a:solidFill>
                  <a:schemeClr val="hlink"/>
                </a:solidFill>
                <a:sym typeface="Symbol" pitchFamily="2" charset="2"/>
              </a:rPr>
              <a:t></a:t>
            </a:r>
            <a:r>
              <a:rPr lang="en-US" altLang="en-US" sz="3000" i="1" baseline="-25000">
                <a:solidFill>
                  <a:schemeClr val="hlink"/>
                </a:solidFill>
              </a:rPr>
              <a:t>  </a:t>
            </a:r>
            <a:r>
              <a:rPr lang="en-US" altLang="en-US" sz="3000" i="1">
                <a:solidFill>
                  <a:schemeClr val="hlink"/>
                </a:solidFill>
              </a:rPr>
              <a:t>n</a:t>
            </a:r>
            <a:r>
              <a:rPr lang="en-US" altLang="en-US" sz="3000" baseline="-25000">
                <a:solidFill>
                  <a:schemeClr val="hlink"/>
                </a:solidFill>
              </a:rPr>
              <a:t>0</a:t>
            </a:r>
            <a:r>
              <a:rPr lang="en-US" altLang="en-US" sz="3000" i="1">
                <a:solidFill>
                  <a:schemeClr val="hlink"/>
                </a:solidFill>
              </a:rPr>
              <a:t>, </a:t>
            </a:r>
            <a:r>
              <a:rPr lang="en-US" altLang="en-US" sz="2600">
                <a:solidFill>
                  <a:schemeClr val="hlink"/>
                </a:solidFill>
              </a:rPr>
              <a:t>we have</a:t>
            </a:r>
            <a:r>
              <a:rPr lang="en-US" altLang="en-US" sz="3000" i="1" baseline="-25000">
                <a:solidFill>
                  <a:schemeClr val="hlink"/>
                </a:solidFill>
              </a:rPr>
              <a:t> </a:t>
            </a:r>
            <a:r>
              <a:rPr lang="en-US" altLang="en-US" sz="3000">
                <a:solidFill>
                  <a:schemeClr val="hlink"/>
                </a:solidFill>
              </a:rPr>
              <a:t>0 </a:t>
            </a:r>
            <a:r>
              <a:rPr lang="en-US" altLang="en-US" sz="3000">
                <a:solidFill>
                  <a:schemeClr val="hlink"/>
                </a:solidFill>
                <a:sym typeface="Symbol" pitchFamily="2" charset="2"/>
              </a:rPr>
              <a:t></a:t>
            </a:r>
            <a:r>
              <a:rPr lang="en-US" altLang="en-US" sz="3000">
                <a:solidFill>
                  <a:schemeClr val="hlink"/>
                </a:solidFill>
              </a:rPr>
              <a:t> </a:t>
            </a:r>
            <a:r>
              <a:rPr lang="en-US" altLang="en-US" sz="3000" i="1">
                <a:solidFill>
                  <a:schemeClr val="hlink"/>
                </a:solidFill>
              </a:rPr>
              <a:t>cg</a:t>
            </a:r>
            <a:r>
              <a:rPr lang="en-US" altLang="en-US" sz="3000">
                <a:solidFill>
                  <a:schemeClr val="hlink"/>
                </a:solidFill>
              </a:rPr>
              <a:t>(</a:t>
            </a:r>
            <a:r>
              <a:rPr lang="en-US" altLang="en-US" sz="3000" i="1">
                <a:solidFill>
                  <a:schemeClr val="hlink"/>
                </a:solidFill>
              </a:rPr>
              <a:t>n</a:t>
            </a:r>
            <a:r>
              <a:rPr lang="en-US" altLang="en-US" sz="3000">
                <a:solidFill>
                  <a:schemeClr val="hlink"/>
                </a:solidFill>
              </a:rPr>
              <a:t>) </a:t>
            </a:r>
            <a:r>
              <a:rPr lang="en-US" altLang="en-US" sz="3000">
                <a:solidFill>
                  <a:schemeClr val="hlink"/>
                </a:solidFill>
                <a:sym typeface="Symbol" pitchFamily="2" charset="2"/>
              </a:rPr>
              <a:t>&lt; </a:t>
            </a:r>
            <a:r>
              <a:rPr lang="en-US" altLang="en-US" sz="3000">
                <a:solidFill>
                  <a:schemeClr val="hlink"/>
                </a:solidFill>
              </a:rPr>
              <a:t> </a:t>
            </a:r>
            <a:r>
              <a:rPr lang="en-US" altLang="en-US" sz="3000" i="1">
                <a:solidFill>
                  <a:schemeClr val="hlink"/>
                </a:solidFill>
              </a:rPr>
              <a:t>f</a:t>
            </a:r>
            <a:r>
              <a:rPr lang="en-US" altLang="en-US" sz="3000">
                <a:solidFill>
                  <a:schemeClr val="hlink"/>
                </a:solidFill>
              </a:rPr>
              <a:t>(</a:t>
            </a:r>
            <a:r>
              <a:rPr lang="en-US" altLang="en-US" sz="3000" i="1">
                <a:solidFill>
                  <a:schemeClr val="hlink"/>
                </a:solidFill>
              </a:rPr>
              <a:t>n</a:t>
            </a:r>
            <a:r>
              <a:rPr lang="en-US" altLang="en-US" sz="3000">
                <a:solidFill>
                  <a:schemeClr val="hlink"/>
                </a:solidFill>
              </a:rPr>
              <a:t>)}.</a:t>
            </a:r>
          </a:p>
        </p:txBody>
      </p:sp>
      <p:sp>
        <p:nvSpPr>
          <p:cNvPr id="446466" name="Rectangle 1026">
            <a:extLst>
              <a:ext uri="{FF2B5EF4-FFF2-40B4-BE49-F238E27FC236}">
                <a16:creationId xmlns:a16="http://schemas.microsoft.com/office/drawing/2014/main" id="{BB701729-5785-1343-8EA2-68E872E8F8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i="1">
                <a:latin typeface="Symbol" pitchFamily="2" charset="2"/>
                <a:sym typeface="Symbol" pitchFamily="2" charset="2"/>
              </a:rPr>
              <a:t>w</a:t>
            </a:r>
            <a:r>
              <a:rPr lang="en-US" altLang="en-US" i="1">
                <a:sym typeface="Symbol" pitchFamily="2" charset="2"/>
              </a:rPr>
              <a:t> </a:t>
            </a:r>
            <a:r>
              <a:rPr lang="en-US" altLang="en-US">
                <a:sym typeface="Symbol" pitchFamily="2" charset="2"/>
              </a:rPr>
              <a:t>-notation</a:t>
            </a:r>
          </a:p>
        </p:txBody>
      </p:sp>
      <p:sp>
        <p:nvSpPr>
          <p:cNvPr id="446467" name="Rectangle 1027">
            <a:extLst>
              <a:ext uri="{FF2B5EF4-FFF2-40B4-BE49-F238E27FC236}">
                <a16:creationId xmlns:a16="http://schemas.microsoft.com/office/drawing/2014/main" id="{FB2BE7B6-E5B1-E94E-A978-23240F9E31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55788" y="2879725"/>
            <a:ext cx="7981950" cy="330835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 becomes arbitrarily large  relative to </a:t>
            </a:r>
            <a:r>
              <a:rPr lang="en-US" altLang="en-US" i="1" dirty="0"/>
              <a:t>g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</a:t>
            </a:r>
            <a:r>
              <a:rPr lang="en-US" altLang="en-US" i="1" dirty="0"/>
              <a:t> </a:t>
            </a:r>
            <a:r>
              <a:rPr lang="en-US" altLang="en-US" dirty="0"/>
              <a:t>as </a:t>
            </a:r>
            <a:r>
              <a:rPr lang="en-US" altLang="en-US" i="1" dirty="0"/>
              <a:t>n </a:t>
            </a:r>
            <a:r>
              <a:rPr lang="en-US" altLang="en-US" dirty="0"/>
              <a:t>approaches infinity: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3400" i="1" dirty="0">
                <a:solidFill>
                  <a:srgbClr val="FF3300"/>
                </a:solidFill>
              </a:rPr>
              <a:t>				</a:t>
            </a:r>
            <a:r>
              <a:rPr lang="en-US" altLang="en-US" sz="3400" i="1" dirty="0" err="1">
                <a:solidFill>
                  <a:srgbClr val="FF3300"/>
                </a:solidFill>
              </a:rPr>
              <a:t>lim</a:t>
            </a:r>
            <a:r>
              <a:rPr lang="en-US" altLang="en-US" sz="3400" i="1" dirty="0">
                <a:solidFill>
                  <a:srgbClr val="FF3300"/>
                </a:solidFill>
              </a:rPr>
              <a:t> </a:t>
            </a:r>
            <a:r>
              <a:rPr lang="en-US" altLang="en-US" sz="3400" dirty="0">
                <a:solidFill>
                  <a:srgbClr val="FF3300"/>
                </a:solidFill>
                <a:sym typeface="Symbol" pitchFamily="2" charset="2"/>
              </a:rPr>
              <a:t>[</a:t>
            </a:r>
            <a:r>
              <a:rPr lang="en-US" altLang="en-US" sz="3400" i="1" dirty="0">
                <a:solidFill>
                  <a:srgbClr val="FF3300"/>
                </a:solidFill>
              </a:rPr>
              <a:t>f</a:t>
            </a:r>
            <a:r>
              <a:rPr lang="en-US" altLang="en-US" sz="3400" dirty="0">
                <a:solidFill>
                  <a:srgbClr val="FF3300"/>
                </a:solidFill>
              </a:rPr>
              <a:t>(</a:t>
            </a:r>
            <a:r>
              <a:rPr lang="en-US" altLang="en-US" sz="3400" i="1" dirty="0">
                <a:solidFill>
                  <a:srgbClr val="FF3300"/>
                </a:solidFill>
              </a:rPr>
              <a:t>n</a:t>
            </a:r>
            <a:r>
              <a:rPr lang="en-US" altLang="en-US" sz="3400" dirty="0">
                <a:solidFill>
                  <a:srgbClr val="FF3300"/>
                </a:solidFill>
              </a:rPr>
              <a:t>) / </a:t>
            </a:r>
            <a:r>
              <a:rPr lang="en-US" altLang="en-US" sz="3400" i="1" dirty="0">
                <a:solidFill>
                  <a:srgbClr val="FF3300"/>
                </a:solidFill>
              </a:rPr>
              <a:t>g</a:t>
            </a:r>
            <a:r>
              <a:rPr lang="en-US" altLang="en-US" sz="3400" dirty="0">
                <a:solidFill>
                  <a:srgbClr val="FF3300"/>
                </a:solidFill>
              </a:rPr>
              <a:t>(</a:t>
            </a:r>
            <a:r>
              <a:rPr lang="en-US" altLang="en-US" sz="3400" i="1" dirty="0">
                <a:solidFill>
                  <a:srgbClr val="FF3300"/>
                </a:solidFill>
              </a:rPr>
              <a:t>n</a:t>
            </a:r>
            <a:r>
              <a:rPr lang="en-US" altLang="en-US" sz="3400" dirty="0">
                <a:solidFill>
                  <a:srgbClr val="FF3300"/>
                </a:solidFill>
              </a:rPr>
              <a:t>)] = </a:t>
            </a:r>
            <a:r>
              <a:rPr lang="en-US" altLang="en-US" sz="3400" dirty="0">
                <a:solidFill>
                  <a:srgbClr val="FF3300"/>
                </a:solidFill>
                <a:sym typeface="Symbol" pitchFamily="2" charset="2"/>
              </a:rPr>
              <a:t>.</a:t>
            </a:r>
            <a:endParaRPr lang="en-US" altLang="en-US" sz="3400" dirty="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r>
              <a:rPr lang="en-US" altLang="en-US" sz="3400" dirty="0">
                <a:solidFill>
                  <a:srgbClr val="3DDE2C"/>
                </a:solidFill>
              </a:rPr>
              <a:t>                         </a:t>
            </a:r>
            <a:r>
              <a:rPr lang="en-US" altLang="en-US" sz="3400" i="1" baseline="60000" dirty="0">
                <a:solidFill>
                  <a:srgbClr val="FF3300"/>
                </a:solidFill>
              </a:rPr>
              <a:t>n</a:t>
            </a:r>
            <a:r>
              <a:rPr lang="en-US" altLang="en-US" sz="3400" i="1" baseline="60000" dirty="0">
                <a:solidFill>
                  <a:srgbClr val="FF3300"/>
                </a:solidFill>
                <a:sym typeface="Symbol" pitchFamily="2" charset="2"/>
              </a:rPr>
              <a:t></a:t>
            </a:r>
            <a:r>
              <a:rPr lang="en-US" altLang="en-US" sz="3400" i="1" dirty="0">
                <a:solidFill>
                  <a:srgbClr val="FF3300"/>
                </a:solidFill>
              </a:rPr>
              <a:t> </a:t>
            </a:r>
            <a:endParaRPr lang="en-US" altLang="en-US" sz="3400" dirty="0">
              <a:solidFill>
                <a:srgbClr val="FF3300"/>
              </a:solidFill>
            </a:endParaRPr>
          </a:p>
          <a:p>
            <a:pPr>
              <a:spcBef>
                <a:spcPct val="0"/>
              </a:spcBef>
              <a:spcAft>
                <a:spcPct val="20000"/>
              </a:spcAft>
              <a:buFont typeface="Wingdings" pitchFamily="2" charset="2"/>
              <a:buNone/>
            </a:pPr>
            <a:r>
              <a:rPr lang="en-US" altLang="en-US" i="1" dirty="0"/>
              <a:t>g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 is a</a:t>
            </a:r>
            <a:r>
              <a:rPr lang="en-US" altLang="en-US" i="1" dirty="0">
                <a:solidFill>
                  <a:srgbClr val="3DDE2C"/>
                </a:solidFill>
              </a:rPr>
              <a:t> </a:t>
            </a:r>
            <a:r>
              <a:rPr lang="en-US" altLang="en-US" b="1" i="1" dirty="0">
                <a:solidFill>
                  <a:srgbClr val="CC0000"/>
                </a:solidFill>
              </a:rPr>
              <a:t>lower bound</a:t>
            </a:r>
            <a:r>
              <a:rPr lang="en-US" altLang="en-US" dirty="0"/>
              <a:t> for 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</a:t>
            </a:r>
            <a:r>
              <a:rPr lang="en-US" altLang="en-US" i="1" dirty="0"/>
              <a:t> </a:t>
            </a:r>
            <a:r>
              <a:rPr lang="en-US" altLang="en-US" dirty="0"/>
              <a:t>that is </a:t>
            </a:r>
            <a:r>
              <a:rPr lang="en-US" altLang="en-US" dirty="0">
                <a:solidFill>
                  <a:srgbClr val="00B050"/>
                </a:solidFill>
              </a:rPr>
              <a:t>not asymptotically tight</a:t>
            </a:r>
            <a:r>
              <a:rPr lang="en-US" altLang="en-US" dirty="0"/>
              <a:t>.</a:t>
            </a:r>
          </a:p>
        </p:txBody>
      </p:sp>
      <p:sp>
        <p:nvSpPr>
          <p:cNvPr id="446468" name="Text Box 1028">
            <a:extLst>
              <a:ext uri="{FF2B5EF4-FFF2-40B4-BE49-F238E27FC236}">
                <a16:creationId xmlns:a16="http://schemas.microsoft.com/office/drawing/2014/main" id="{F3E5BDFC-3324-C14D-9FC4-C35ABDEA8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189" y="8493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  <p:sp>
        <p:nvSpPr>
          <p:cNvPr id="446470" name="Text Box 1030">
            <a:extLst>
              <a:ext uri="{FF2B5EF4-FFF2-40B4-BE49-F238E27FC236}">
                <a16:creationId xmlns:a16="http://schemas.microsoft.com/office/drawing/2014/main" id="{9D00119F-BBA6-554D-ADA6-35D67E1B9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0264" y="868364"/>
            <a:ext cx="782008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/>
              <a:t>For a given function </a:t>
            </a:r>
            <a:r>
              <a:rPr lang="en-US" altLang="en-US" sz="3200" i="1"/>
              <a:t>g</a:t>
            </a:r>
            <a:r>
              <a:rPr lang="en-US" altLang="en-US" sz="3200"/>
              <a:t>(</a:t>
            </a:r>
            <a:r>
              <a:rPr lang="en-US" altLang="en-US" sz="3200" i="1"/>
              <a:t>n</a:t>
            </a:r>
            <a:r>
              <a:rPr lang="en-US" altLang="en-US" sz="3200"/>
              <a:t>), the set little-omega:</a:t>
            </a:r>
          </a:p>
        </p:txBody>
      </p:sp>
    </p:spTree>
    <p:extLst>
      <p:ext uri="{BB962C8B-B14F-4D97-AF65-F5344CB8AC3E}">
        <p14:creationId xmlns:p14="http://schemas.microsoft.com/office/powerpoint/2010/main" val="963867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D0E705-31CE-FE45-A74F-93C9A723A9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 122</a:t>
            </a:r>
          </a:p>
        </p:txBody>
      </p:sp>
      <p:sp>
        <p:nvSpPr>
          <p:cNvPr id="368642" name="Rectangle 2">
            <a:extLst>
              <a:ext uri="{FF2B5EF4-FFF2-40B4-BE49-F238E27FC236}">
                <a16:creationId xmlns:a16="http://schemas.microsoft.com/office/drawing/2014/main" id="{B0EA8792-20AF-754A-B92D-E992178A5B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Asymptotic Notation in Equations</a:t>
            </a:r>
          </a:p>
        </p:txBody>
      </p:sp>
      <p:sp>
        <p:nvSpPr>
          <p:cNvPr id="368643" name="Rectangle 3">
            <a:extLst>
              <a:ext uri="{FF2B5EF4-FFF2-40B4-BE49-F238E27FC236}">
                <a16:creationId xmlns:a16="http://schemas.microsoft.com/office/drawing/2014/main" id="{4C066FCC-79D2-FC4A-8326-0AEEE9F57D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116138" y="1243013"/>
            <a:ext cx="7772400" cy="44640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dirty="0"/>
              <a:t>Can use asymptotic notation in equations to replace expressions containing lower-order terms.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dirty="0"/>
              <a:t>For example,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4</a:t>
            </a:r>
            <a:r>
              <a:rPr lang="en-US" altLang="en-US" i="1" dirty="0"/>
              <a:t>n</a:t>
            </a:r>
            <a:r>
              <a:rPr lang="en-US" altLang="en-US" baseline="30000" dirty="0"/>
              <a:t>3</a:t>
            </a:r>
            <a:r>
              <a:rPr lang="en-US" altLang="en-US" dirty="0"/>
              <a:t> + 3</a:t>
            </a:r>
            <a:r>
              <a:rPr lang="en-US" altLang="en-US" i="1" dirty="0"/>
              <a:t>n</a:t>
            </a:r>
            <a:r>
              <a:rPr lang="en-US" altLang="en-US" baseline="30000" dirty="0"/>
              <a:t>2</a:t>
            </a:r>
            <a:r>
              <a:rPr lang="en-US" altLang="en-US" dirty="0"/>
              <a:t> + 2</a:t>
            </a:r>
            <a:r>
              <a:rPr lang="en-US" altLang="en-US" i="1" dirty="0"/>
              <a:t>n</a:t>
            </a:r>
            <a:r>
              <a:rPr lang="en-US" altLang="en-US" dirty="0"/>
              <a:t> + 1 = 4</a:t>
            </a:r>
            <a:r>
              <a:rPr lang="en-US" altLang="en-US" i="1" dirty="0"/>
              <a:t>n</a:t>
            </a:r>
            <a:r>
              <a:rPr lang="en-US" altLang="en-US" baseline="30000" dirty="0"/>
              <a:t>3</a:t>
            </a:r>
            <a:r>
              <a:rPr lang="en-US" altLang="en-US" dirty="0"/>
              <a:t> + 3</a:t>
            </a:r>
            <a:r>
              <a:rPr lang="en-US" altLang="en-US" i="1" dirty="0"/>
              <a:t>n</a:t>
            </a:r>
            <a:r>
              <a:rPr lang="en-US" altLang="en-US" baseline="30000" dirty="0"/>
              <a:t>2</a:t>
            </a:r>
            <a:r>
              <a:rPr lang="en-US" altLang="en-US" dirty="0"/>
              <a:t> + </a:t>
            </a:r>
            <a:r>
              <a:rPr lang="en-US" altLang="en-US" dirty="0">
                <a:sym typeface="Symbol" pitchFamily="2" charset="2"/>
              </a:rPr>
              <a:t>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dirty="0"/>
              <a:t>= 4</a:t>
            </a:r>
            <a:r>
              <a:rPr lang="en-US" altLang="en-US" i="1" dirty="0"/>
              <a:t>n</a:t>
            </a:r>
            <a:r>
              <a:rPr lang="en-US" altLang="en-US" baseline="30000" dirty="0"/>
              <a:t>3</a:t>
            </a:r>
            <a:r>
              <a:rPr lang="en-US" altLang="en-US" dirty="0"/>
              <a:t> + </a:t>
            </a:r>
            <a:r>
              <a:rPr lang="en-US" altLang="en-US" dirty="0">
                <a:sym typeface="Symbol" pitchFamily="2" charset="2"/>
              </a:rPr>
              <a:t>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baseline="30000" dirty="0"/>
              <a:t>2</a:t>
            </a:r>
            <a:r>
              <a:rPr lang="en-US" altLang="en-US" dirty="0"/>
              <a:t>) = </a:t>
            </a:r>
            <a:r>
              <a:rPr lang="en-US" altLang="en-US" dirty="0">
                <a:sym typeface="Symbol" pitchFamily="2" charset="2"/>
              </a:rPr>
              <a:t>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baseline="30000" dirty="0"/>
              <a:t>3</a:t>
            </a:r>
            <a:r>
              <a:rPr lang="en-US" altLang="en-US" dirty="0"/>
              <a:t>). </a:t>
            </a:r>
            <a:r>
              <a:rPr lang="en-US" altLang="en-US" b="1" u="sng" dirty="0">
                <a:solidFill>
                  <a:srgbClr val="CC0000"/>
                </a:solidFill>
              </a:rPr>
              <a:t>How to interpret?</a:t>
            </a:r>
          </a:p>
          <a:p>
            <a:pPr>
              <a:lnSpc>
                <a:spcPct val="90000"/>
              </a:lnSpc>
              <a:spcBef>
                <a:spcPct val="40000"/>
              </a:spcBef>
            </a:pPr>
            <a:r>
              <a:rPr lang="en-US" altLang="en-US" dirty="0"/>
              <a:t>In equations, </a:t>
            </a:r>
            <a:r>
              <a:rPr lang="en-US" altLang="en-US" dirty="0">
                <a:sym typeface="Symbol" pitchFamily="2" charset="2"/>
              </a:rPr>
              <a:t></a:t>
            </a:r>
            <a:r>
              <a:rPr lang="en-US" altLang="en-US" dirty="0"/>
              <a:t>(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)) always stands for an </a:t>
            </a:r>
            <a:r>
              <a:rPr lang="en-US" altLang="en-US" b="1" i="1" dirty="0">
                <a:solidFill>
                  <a:srgbClr val="CC0000"/>
                </a:solidFill>
              </a:rPr>
              <a:t>anonymous function</a:t>
            </a:r>
            <a:r>
              <a:rPr lang="en-US" altLang="en-US" dirty="0">
                <a:solidFill>
                  <a:srgbClr val="CC0000"/>
                </a:solidFill>
              </a:rPr>
              <a:t> </a:t>
            </a:r>
            <a:r>
              <a:rPr lang="en-US" altLang="en-US" i="1" dirty="0"/>
              <a:t>g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 </a:t>
            </a:r>
            <a:r>
              <a:rPr lang="en-US" altLang="en-US" dirty="0" err="1">
                <a:latin typeface="Symbol" pitchFamily="2" charset="2"/>
              </a:rPr>
              <a:t>Î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2" charset="2"/>
              </a:rPr>
              <a:t></a:t>
            </a:r>
            <a:r>
              <a:rPr lang="en-US" altLang="en-US" dirty="0"/>
              <a:t>(</a:t>
            </a:r>
            <a:r>
              <a:rPr lang="en-US" altLang="en-US" i="1" dirty="0"/>
              <a:t>f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dirty="0"/>
              <a:t>))</a:t>
            </a:r>
          </a:p>
          <a:p>
            <a:pPr lvl="1">
              <a:lnSpc>
                <a:spcPct val="90000"/>
              </a:lnSpc>
              <a:spcBef>
                <a:spcPct val="40000"/>
              </a:spcBef>
            </a:pPr>
            <a:r>
              <a:rPr lang="en-US" altLang="en-US" dirty="0"/>
              <a:t>In the example above, </a:t>
            </a:r>
            <a:r>
              <a:rPr lang="en-US" altLang="en-US" dirty="0">
                <a:sym typeface="Symbol" pitchFamily="2" charset="2"/>
              </a:rPr>
              <a:t></a:t>
            </a:r>
            <a:r>
              <a:rPr lang="en-US" altLang="en-US" dirty="0"/>
              <a:t>(</a:t>
            </a:r>
            <a:r>
              <a:rPr lang="en-US" altLang="en-US" i="1" dirty="0"/>
              <a:t>n</a:t>
            </a:r>
            <a:r>
              <a:rPr lang="en-US" altLang="en-US" baseline="30000" dirty="0"/>
              <a:t>2</a:t>
            </a:r>
            <a:r>
              <a:rPr lang="en-US" altLang="en-US" dirty="0"/>
              <a:t>) stands for </a:t>
            </a:r>
            <a:br>
              <a:rPr lang="en-US" altLang="en-US" dirty="0"/>
            </a:br>
            <a:r>
              <a:rPr lang="en-US" altLang="en-US" dirty="0"/>
              <a:t>3</a:t>
            </a:r>
            <a:r>
              <a:rPr lang="en-US" altLang="en-US" i="1" dirty="0"/>
              <a:t>n</a:t>
            </a:r>
            <a:r>
              <a:rPr lang="en-US" altLang="en-US" baseline="30000" dirty="0"/>
              <a:t>2</a:t>
            </a:r>
            <a:r>
              <a:rPr lang="en-US" altLang="en-US" dirty="0"/>
              <a:t> + 2</a:t>
            </a:r>
            <a:r>
              <a:rPr lang="en-US" altLang="en-US" i="1" dirty="0"/>
              <a:t>n</a:t>
            </a:r>
            <a:r>
              <a:rPr lang="en-US" altLang="en-US" dirty="0"/>
              <a:t> + 1.</a:t>
            </a:r>
          </a:p>
        </p:txBody>
      </p:sp>
    </p:spTree>
    <p:extLst>
      <p:ext uri="{BB962C8B-B14F-4D97-AF65-F5344CB8AC3E}">
        <p14:creationId xmlns:p14="http://schemas.microsoft.com/office/powerpoint/2010/main" val="432914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Rectangle 2">
            <a:extLst>
              <a:ext uri="{FF2B5EF4-FFF2-40B4-BE49-F238E27FC236}">
                <a16:creationId xmlns:a16="http://schemas.microsoft.com/office/drawing/2014/main" id="{B6572323-4707-0F4E-A5A4-2470C331BA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Asymptotic analysis - terminology</a:t>
            </a:r>
          </a:p>
        </p:txBody>
      </p:sp>
      <p:sp>
        <p:nvSpPr>
          <p:cNvPr id="295939" name="Rectangle 3">
            <a:extLst>
              <a:ext uri="{FF2B5EF4-FFF2-40B4-BE49-F238E27FC236}">
                <a16:creationId xmlns:a16="http://schemas.microsoft.com/office/drawing/2014/main" id="{D46687F9-6C94-8E4E-8461-C8F42B3C4B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9544" y="1600200"/>
            <a:ext cx="10204256" cy="4576763"/>
          </a:xfrm>
        </p:spPr>
        <p:txBody>
          <a:bodyPr/>
          <a:lstStyle/>
          <a:p>
            <a:r>
              <a:rPr lang="en-US" altLang="en-US" dirty="0"/>
              <a:t>Special classes of algorithms:</a:t>
            </a:r>
          </a:p>
          <a:p>
            <a:pPr lvl="1">
              <a:buFontTx/>
              <a:buNone/>
            </a:pPr>
            <a:r>
              <a:rPr lang="en-US" altLang="en-US" sz="2100" b="1" i="1" dirty="0">
                <a:solidFill>
                  <a:srgbClr val="FF3300"/>
                </a:solidFill>
              </a:rPr>
              <a:t>constant</a:t>
            </a:r>
            <a:r>
              <a:rPr lang="en-US" altLang="en-US" sz="2100" dirty="0"/>
              <a:t>:	</a:t>
            </a:r>
            <a:r>
              <a:rPr lang="en-US" altLang="en-US" sz="2100" b="1" dirty="0"/>
              <a:t>O(1)</a:t>
            </a:r>
          </a:p>
          <a:p>
            <a:pPr lvl="1">
              <a:buNone/>
            </a:pPr>
            <a:r>
              <a:rPr lang="en-US" altLang="en-US" sz="2100" b="1" i="1" dirty="0">
                <a:solidFill>
                  <a:srgbClr val="FF3300"/>
                </a:solidFill>
              </a:rPr>
              <a:t>logarithmic</a:t>
            </a:r>
            <a:r>
              <a:rPr lang="en-US" altLang="en-US" sz="2100" dirty="0"/>
              <a:t>:	</a:t>
            </a:r>
            <a:r>
              <a:rPr lang="en-US" altLang="en-US" sz="2100" b="1" dirty="0"/>
              <a:t>O(log n)</a:t>
            </a:r>
            <a:endParaRPr lang="en-US" altLang="en-US" sz="2100" dirty="0"/>
          </a:p>
          <a:p>
            <a:pPr lvl="1">
              <a:buFontTx/>
              <a:buNone/>
            </a:pPr>
            <a:r>
              <a:rPr lang="en-US" altLang="en-US" sz="2100" b="1" i="1" dirty="0">
                <a:solidFill>
                  <a:srgbClr val="FF1414"/>
                </a:solidFill>
              </a:rPr>
              <a:t>linear</a:t>
            </a:r>
            <a:r>
              <a:rPr lang="en-US" altLang="en-US" sz="2100" dirty="0"/>
              <a:t>:	</a:t>
            </a:r>
            <a:r>
              <a:rPr lang="en-US" altLang="en-US" sz="2100" b="1" dirty="0"/>
              <a:t>O(n)</a:t>
            </a:r>
            <a:endParaRPr lang="en-US" altLang="en-US" sz="2100" dirty="0"/>
          </a:p>
          <a:p>
            <a:pPr lvl="1">
              <a:buFontTx/>
              <a:buNone/>
            </a:pPr>
            <a:r>
              <a:rPr lang="en-US" altLang="en-US" sz="2100" b="1" i="1" dirty="0">
                <a:solidFill>
                  <a:srgbClr val="FF3300"/>
                </a:solidFill>
              </a:rPr>
              <a:t>quadratic</a:t>
            </a:r>
            <a:r>
              <a:rPr lang="en-US" altLang="en-US" sz="2100" dirty="0"/>
              <a:t>:	</a:t>
            </a:r>
            <a:r>
              <a:rPr lang="en-US" altLang="en-US" sz="2100" b="1" dirty="0"/>
              <a:t>O(n</a:t>
            </a:r>
            <a:r>
              <a:rPr lang="en-US" altLang="en-US" sz="2100" b="1" baseline="30000" dirty="0"/>
              <a:t>2</a:t>
            </a:r>
            <a:r>
              <a:rPr lang="en-US" altLang="en-US" sz="2100" b="1" dirty="0"/>
              <a:t>)</a:t>
            </a:r>
            <a:endParaRPr lang="en-US" altLang="en-US" sz="2100" dirty="0"/>
          </a:p>
          <a:p>
            <a:pPr lvl="1">
              <a:buFontTx/>
              <a:buNone/>
            </a:pPr>
            <a:r>
              <a:rPr lang="en-US" altLang="en-US" sz="2100" b="1" i="1" dirty="0">
                <a:solidFill>
                  <a:srgbClr val="FF3300"/>
                </a:solidFill>
              </a:rPr>
              <a:t>polynomial</a:t>
            </a:r>
            <a:r>
              <a:rPr lang="en-US" altLang="en-US" sz="2100" dirty="0"/>
              <a:t>:	</a:t>
            </a:r>
            <a:r>
              <a:rPr lang="en-US" altLang="en-US" sz="2100" b="1" dirty="0"/>
              <a:t>O(</a:t>
            </a:r>
            <a:r>
              <a:rPr lang="en-US" altLang="en-US" sz="2100" b="1" dirty="0" err="1"/>
              <a:t>n</a:t>
            </a:r>
            <a:r>
              <a:rPr lang="en-US" altLang="en-US" sz="2100" b="1" baseline="30000" dirty="0" err="1"/>
              <a:t>k</a:t>
            </a:r>
            <a:r>
              <a:rPr lang="en-US" altLang="en-US" sz="2100" b="1" dirty="0"/>
              <a:t>), k ≥ 1</a:t>
            </a:r>
            <a:endParaRPr lang="en-US" altLang="en-US" sz="2100" dirty="0"/>
          </a:p>
          <a:p>
            <a:pPr lvl="1">
              <a:buFontTx/>
              <a:buNone/>
            </a:pPr>
            <a:r>
              <a:rPr lang="en-US" altLang="en-US" sz="2100" b="1" i="1" dirty="0" err="1">
                <a:solidFill>
                  <a:srgbClr val="FF3300"/>
                </a:solidFill>
              </a:rPr>
              <a:t>exponential</a:t>
            </a:r>
            <a:r>
              <a:rPr lang="en-US" altLang="en-US" sz="2100" dirty="0" err="1"/>
              <a:t>:</a:t>
            </a:r>
            <a:r>
              <a:rPr lang="en-US" altLang="en-US" sz="2100" b="1" dirty="0" err="1"/>
              <a:t>O</a:t>
            </a:r>
            <a:r>
              <a:rPr lang="en-US" altLang="en-US" sz="2100" b="1" dirty="0"/>
              <a:t>(a</a:t>
            </a:r>
            <a:r>
              <a:rPr lang="en-US" altLang="en-US" sz="2100" b="1" baseline="30000" dirty="0"/>
              <a:t>n</a:t>
            </a:r>
            <a:r>
              <a:rPr lang="en-US" altLang="en-US" sz="2100" b="1" dirty="0"/>
              <a:t>), n &gt; 1</a:t>
            </a:r>
          </a:p>
          <a:p>
            <a:r>
              <a:rPr lang="en-US" altLang="en-US" sz="2500" dirty="0"/>
              <a:t>Polynomial vs. exponential ?</a:t>
            </a:r>
          </a:p>
          <a:p>
            <a:r>
              <a:rPr lang="en-US" altLang="en-US" sz="2500" dirty="0"/>
              <a:t>Logarithmic vs. polynomial ?</a:t>
            </a:r>
          </a:p>
          <a:p>
            <a:r>
              <a:rPr lang="en-US" altLang="en-US" sz="2500" dirty="0"/>
              <a:t>Graphical explanation?</a:t>
            </a:r>
          </a:p>
        </p:txBody>
      </p:sp>
    </p:spTree>
    <p:extLst>
      <p:ext uri="{BB962C8B-B14F-4D97-AF65-F5344CB8AC3E}">
        <p14:creationId xmlns:p14="http://schemas.microsoft.com/office/powerpoint/2010/main" val="3339041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Constant tim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Constant time</a:t>
            </a:r>
          </a:p>
        </p:txBody>
      </p:sp>
      <p:sp>
        <p:nvSpPr>
          <p:cNvPr id="547" name="Constant time.  Running time is O(1).…"/>
          <p:cNvSpPr txBox="1">
            <a:spLocks noGrp="1"/>
          </p:cNvSpPr>
          <p:nvPr>
            <p:ph type="body" idx="1"/>
          </p:nvPr>
        </p:nvSpPr>
        <p:spPr>
          <a:xfrm>
            <a:off x="1149544" y="1600200"/>
            <a:ext cx="10204255" cy="45767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dirty="0">
                <a:solidFill>
                  <a:srgbClr val="0054FF"/>
                </a:solidFill>
              </a:rPr>
              <a:t>Constant time.  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Running time is </a:t>
            </a:r>
            <a:r>
              <a:rPr i="1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O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(1)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.</a:t>
            </a:r>
          </a:p>
          <a:p>
            <a:pPr marL="0" indent="0">
              <a:buNone/>
            </a:pPr>
            <a:b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</a:br>
            <a:r>
              <a:rPr dirty="0"/>
              <a:t>Examples.</a:t>
            </a:r>
          </a:p>
          <a:p>
            <a:pPr lvl="1"/>
            <a:r>
              <a:rPr dirty="0"/>
              <a:t>Conditional branch.</a:t>
            </a:r>
          </a:p>
          <a:p>
            <a:pPr lvl="1"/>
            <a:r>
              <a:rPr dirty="0"/>
              <a:t>Arithmetic/logic operation.</a:t>
            </a:r>
          </a:p>
          <a:p>
            <a:pPr lvl="1"/>
            <a:r>
              <a:rPr dirty="0"/>
              <a:t>Declare/initialize a variable.</a:t>
            </a:r>
          </a:p>
          <a:p>
            <a:pPr lvl="1"/>
            <a:r>
              <a:rPr dirty="0"/>
              <a:t>Follow a link in a linked list.</a:t>
            </a:r>
          </a:p>
          <a:p>
            <a:pPr lvl="1"/>
            <a:r>
              <a:rPr dirty="0"/>
              <a:t>Access element </a:t>
            </a:r>
            <a:r>
              <a:rPr sz="1547" i="1" dirty="0" err="1">
                <a:latin typeface="Times"/>
                <a:ea typeface="Times"/>
                <a:cs typeface="Times"/>
                <a:sym typeface="Times"/>
              </a:rPr>
              <a:t>i</a:t>
            </a:r>
            <a:r>
              <a:rPr dirty="0"/>
              <a:t> in an array.</a:t>
            </a:r>
          </a:p>
          <a:p>
            <a:pPr lvl="1"/>
            <a:r>
              <a:rPr dirty="0"/>
              <a:t>Compare/exchange two elements in an array.</a:t>
            </a:r>
          </a:p>
          <a:p>
            <a:pPr lvl="1"/>
            <a:r>
              <a:rPr dirty="0"/>
              <a:t>…</a:t>
            </a:r>
          </a:p>
        </p:txBody>
      </p:sp>
      <p:sp>
        <p:nvSpPr>
          <p:cNvPr id="5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0653132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Logarithmic tim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Logarithmic time</a:t>
            </a:r>
          </a:p>
        </p:txBody>
      </p:sp>
      <p:sp>
        <p:nvSpPr>
          <p:cNvPr id="13" name="Logarithmic time.  Running time is O(log n).…">
            <a:extLst>
              <a:ext uri="{FF2B5EF4-FFF2-40B4-BE49-F238E27FC236}">
                <a16:creationId xmlns:a16="http://schemas.microsoft.com/office/drawing/2014/main" id="{A8F5C571-96F8-F043-823E-082062458C3E}"/>
              </a:ext>
            </a:extLst>
          </p:cNvPr>
          <p:cNvSpPr txBox="1">
            <a:spLocks/>
          </p:cNvSpPr>
          <p:nvPr/>
        </p:nvSpPr>
        <p:spPr>
          <a:xfrm>
            <a:off x="1149544" y="1051636"/>
            <a:ext cx="9694669" cy="56206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2400" b="0" i="0" u="none" strike="noStrike" cap="none" spc="0" baseline="0">
                <a:solidFill>
                  <a:srgbClr val="0048AA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1pPr>
            <a:lvl2pPr marL="584200" marR="0" indent="-45720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60000"/>
              <a:buFont typeface="Lucida Sans"/>
              <a:buChar char="・"/>
              <a:tabLst>
                <a:tab pos="1244600" algn="l"/>
              </a:tabLst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2pPr>
            <a:lvl3pPr marL="914400" marR="0" indent="-31750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Sans"/>
              <a:buChar char="-"/>
              <a:tabLst>
                <a:tab pos="1244600" algn="l"/>
              </a:tabLst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3pPr>
            <a:lvl4pPr marL="0" marR="0" indent="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4pPr>
            <a:lvl5pPr marL="0" marR="0" indent="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5pPr>
            <a:lvl6pPr marL="0" marR="0" indent="35560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2400" b="0" i="0" u="none" strike="noStrike" cap="none" spc="0" baseline="0">
                <a:solidFill>
                  <a:srgbClr val="0048AA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6pPr>
            <a:lvl7pPr marL="0" marR="0" indent="71120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2400" b="0" i="0" u="none" strike="noStrike" cap="none" spc="0" baseline="0">
                <a:solidFill>
                  <a:srgbClr val="0048AA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7pPr>
            <a:lvl8pPr marL="0" marR="0" indent="106680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2400" b="0" i="0" u="none" strike="noStrike" cap="none" spc="0" baseline="0">
                <a:solidFill>
                  <a:srgbClr val="0048AA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8pPr>
            <a:lvl9pPr marL="0" marR="0" indent="142240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2400" b="0" i="0" u="none" strike="noStrike" cap="none" spc="0" baseline="0">
                <a:solidFill>
                  <a:srgbClr val="0048AA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Lucida Sans"/>
                <a:sym typeface="Lucida Sans"/>
              </a:rPr>
              <a:t>Logarithmic time.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Running time is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(log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.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Lucida Sans"/>
                <a:sym typeface="Lucida Sans"/>
              </a:rPr>
              <a:t>Search in a sorted array.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  Given a sorted array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 of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 distinct integers and an integer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, find index of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 in array.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</a:b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(log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)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Lucida Sans"/>
                <a:sym typeface="Lucida Sans"/>
              </a:rPr>
              <a:t> algorithm.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  Binary search.</a:t>
            </a:r>
          </a:p>
          <a:p>
            <a:pPr marL="584200" marR="0" lvl="1" indent="-45720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60000"/>
              <a:buFont typeface="Lucida Sans"/>
              <a:buChar char="・"/>
              <a:tabLst>
                <a:tab pos="1244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sym typeface="Lucida Sans"/>
              </a:rPr>
              <a:t>Invariant: If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sym typeface="Lucida Sans"/>
              </a:rPr>
              <a:t> is in the array, then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x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sym typeface="Lucida Sans"/>
              </a:rPr>
              <a:t> is in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A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[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lo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..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hi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]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/>
                <a:sym typeface="Lucida Sans"/>
              </a:rPr>
              <a:t>.</a:t>
            </a:r>
          </a:p>
          <a:p>
            <a:pPr marL="584200" marR="0" lvl="1" indent="-45720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60000"/>
              <a:buFont typeface="Lucida Sans"/>
              <a:buChar char="・"/>
              <a:tabLst>
                <a:tab pos="1244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After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 iterations of </a:t>
            </a:r>
            <a:r>
              <a:rPr kumimoji="0" lang="en-US" sz="1800" b="0" i="0" u="none" strike="noStrike" kern="0" cap="sm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while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 loop,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hi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−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lo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+ 1)  ≤ 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/ 2</a:t>
            </a:r>
            <a:r>
              <a:rPr kumimoji="0" lang="en-US" sz="1800" b="0" i="1" u="none" strike="noStrike" kern="0" cap="none" spc="0" normalizeH="0" baseline="31999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k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 ⇒ 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 ≤  1 + log</a:t>
            </a:r>
            <a:r>
              <a:rPr kumimoji="0" lang="en-US" sz="1800" b="0" i="0" u="none" strike="noStrike" kern="0" cap="none" spc="0" normalizeH="0" baseline="-5999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.</a:t>
            </a:r>
          </a:p>
        </p:txBody>
      </p:sp>
      <p:sp>
        <p:nvSpPr>
          <p:cNvPr id="14" name="lo  ← 1; hi  ← n.…">
            <a:extLst>
              <a:ext uri="{FF2B5EF4-FFF2-40B4-BE49-F238E27FC236}">
                <a16:creationId xmlns:a16="http://schemas.microsoft.com/office/drawing/2014/main" id="{0C25350C-61A8-2341-98E5-262CC38A75AC}"/>
              </a:ext>
            </a:extLst>
          </p:cNvPr>
          <p:cNvSpPr txBox="1"/>
          <p:nvPr/>
        </p:nvSpPr>
        <p:spPr>
          <a:xfrm>
            <a:off x="2755604" y="3864452"/>
            <a:ext cx="5584738" cy="300595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77800" tIns="177800" rIns="177800" bIns="177800">
            <a:spAutoFit/>
          </a:bodyPr>
          <a:lstStyle/>
          <a:p>
            <a:pPr indent="101600" defTabSz="1449492" hangingPunct="0">
              <a:spcBef>
                <a:spcPts val="1200"/>
              </a:spcBef>
              <a:buClr>
                <a:srgbClr val="000000"/>
              </a:buClr>
              <a:buFont typeface="Lucida Sans"/>
              <a:buNone/>
              <a:tabLst>
                <a:tab pos="1066800" algn="l"/>
              </a:tabLst>
              <a:def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16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lo</a:t>
            </a:r>
            <a:r>
              <a:rPr sz="16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 ← 1; </a:t>
            </a:r>
            <a:r>
              <a:rPr sz="16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hi</a:t>
            </a:r>
            <a:r>
              <a:rPr sz="16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 ← </a:t>
            </a:r>
            <a:r>
              <a:rPr sz="16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sz="16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.</a:t>
            </a:r>
            <a:endParaRPr sz="1600" i="1" kern="0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101600" defTabSz="1449492" hangingPunct="0">
              <a:spcBef>
                <a:spcPts val="1200"/>
              </a:spcBef>
              <a:buClr>
                <a:srgbClr val="000000"/>
              </a:buClr>
              <a:buFont typeface="Lucida Sans"/>
              <a:buNone/>
              <a:tabLst>
                <a:tab pos="1066800" algn="l"/>
              </a:tabLst>
              <a:def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1600" kern="0" cap="small" dirty="0">
                <a:solidFill>
                  <a:srgbClr val="003F83"/>
                </a:solidFill>
                <a:latin typeface="Times"/>
                <a:ea typeface="Times"/>
                <a:cs typeface="Times"/>
                <a:sym typeface="Times"/>
              </a:rPr>
              <a:t>While </a:t>
            </a:r>
            <a:r>
              <a:rPr sz="1600" kern="0" cap="small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16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sz="16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lo  </a:t>
            </a:r>
            <a:r>
              <a:rPr sz="16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≤</a:t>
            </a:r>
            <a:r>
              <a:rPr sz="16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 hi</a:t>
            </a:r>
            <a:r>
              <a:rPr sz="16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endParaRPr sz="1600" i="1" kern="0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1" indent="444500" defTabSz="1449492" hangingPunct="0">
              <a:spcBef>
                <a:spcPts val="1200"/>
              </a:spcBef>
              <a:buClr>
                <a:srgbClr val="000000"/>
              </a:buClr>
              <a:buFont typeface="Lucida Sans"/>
              <a:buNone/>
              <a:tabLst>
                <a:tab pos="1066800" algn="l"/>
              </a:tabLst>
              <a:def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16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mid</a:t>
            </a:r>
            <a:r>
              <a:rPr sz="16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 ← ⎣(</a:t>
            </a:r>
            <a:r>
              <a:rPr sz="16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lo</a:t>
            </a:r>
            <a:r>
              <a:rPr sz="16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+ </a:t>
            </a:r>
            <a:r>
              <a:rPr sz="16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hi</a:t>
            </a:r>
            <a:r>
              <a:rPr sz="16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) / 2⎦.</a:t>
            </a:r>
            <a:endParaRPr sz="1600" i="1" kern="0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1" indent="444500" defTabSz="1449492" hangingPunct="0">
              <a:spcBef>
                <a:spcPts val="1200"/>
              </a:spcBef>
              <a:buClr>
                <a:srgbClr val="000000"/>
              </a:buClr>
              <a:buFont typeface="Lucida Sans"/>
              <a:buNone/>
              <a:tabLst>
                <a:tab pos="1066800" algn="l"/>
              </a:tabLst>
              <a:def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1600" kern="0" cap="small" dirty="0">
                <a:solidFill>
                  <a:srgbClr val="003F83"/>
                </a:solidFill>
                <a:latin typeface="Times"/>
                <a:ea typeface="Times"/>
                <a:cs typeface="Times"/>
                <a:sym typeface="Times"/>
              </a:rPr>
              <a:t>If		</a:t>
            </a:r>
            <a:r>
              <a:rPr sz="16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sz="16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x  </a:t>
            </a:r>
            <a:r>
              <a:rPr sz="16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&lt;</a:t>
            </a:r>
            <a:r>
              <a:rPr sz="16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 A</a:t>
            </a:r>
            <a:r>
              <a:rPr sz="16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[</a:t>
            </a:r>
            <a:r>
              <a:rPr sz="16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mid</a:t>
            </a:r>
            <a:r>
              <a:rPr sz="16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])  </a:t>
            </a:r>
            <a:r>
              <a:rPr sz="16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hi</a:t>
            </a:r>
            <a:r>
              <a:rPr sz="16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 ← </a:t>
            </a:r>
            <a:r>
              <a:rPr sz="16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mid</a:t>
            </a:r>
            <a:r>
              <a:rPr sz="16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− 1.</a:t>
            </a:r>
            <a:endParaRPr sz="1600" i="1" kern="0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1" indent="444500" defTabSz="1449492" hangingPunct="0">
              <a:spcBef>
                <a:spcPts val="1200"/>
              </a:spcBef>
              <a:buClr>
                <a:srgbClr val="000000"/>
              </a:buClr>
              <a:buFont typeface="Lucida Sans"/>
              <a:buNone/>
              <a:tabLst>
                <a:tab pos="1066800" algn="l"/>
              </a:tabLst>
              <a:def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1600" kern="0" cap="small" dirty="0">
                <a:solidFill>
                  <a:srgbClr val="003F83"/>
                </a:solidFill>
                <a:latin typeface="Times"/>
                <a:ea typeface="Times"/>
                <a:cs typeface="Times"/>
                <a:sym typeface="Times"/>
              </a:rPr>
              <a:t>Else If	</a:t>
            </a:r>
            <a:r>
              <a:rPr sz="16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sz="16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x  </a:t>
            </a:r>
            <a:r>
              <a:rPr sz="16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&gt;</a:t>
            </a:r>
            <a:r>
              <a:rPr sz="16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 A</a:t>
            </a:r>
            <a:r>
              <a:rPr sz="16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[</a:t>
            </a:r>
            <a:r>
              <a:rPr sz="16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mid</a:t>
            </a:r>
            <a:r>
              <a:rPr sz="16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])  </a:t>
            </a:r>
            <a:r>
              <a:rPr sz="16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lo</a:t>
            </a:r>
            <a:r>
              <a:rPr sz="16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 ← </a:t>
            </a:r>
            <a:r>
              <a:rPr sz="16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mid</a:t>
            </a:r>
            <a:r>
              <a:rPr sz="16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+ 1.</a:t>
            </a:r>
            <a:endParaRPr sz="1600" i="1" kern="0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1" indent="444500" defTabSz="1449492" hangingPunct="0">
              <a:spcBef>
                <a:spcPts val="1200"/>
              </a:spcBef>
              <a:buClr>
                <a:srgbClr val="000000"/>
              </a:buClr>
              <a:buFont typeface="Lucida Sans"/>
              <a:buNone/>
              <a:tabLst>
                <a:tab pos="1066800" algn="l"/>
              </a:tabLst>
              <a:def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1600" kern="0" cap="small" dirty="0">
                <a:solidFill>
                  <a:srgbClr val="003F83"/>
                </a:solidFill>
                <a:latin typeface="Times"/>
                <a:ea typeface="Times"/>
                <a:cs typeface="Times"/>
                <a:sym typeface="Times"/>
              </a:rPr>
              <a:t>Else  Return </a:t>
            </a:r>
            <a:r>
              <a:rPr sz="16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mid</a:t>
            </a:r>
            <a:r>
              <a:rPr sz="16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.</a:t>
            </a:r>
          </a:p>
          <a:p>
            <a:pPr indent="101600" defTabSz="1449492" hangingPunct="0">
              <a:spcBef>
                <a:spcPts val="1200"/>
              </a:spcBef>
              <a:buClr>
                <a:srgbClr val="000000"/>
              </a:buClr>
              <a:buFont typeface="Lucida Sans"/>
              <a:buNone/>
              <a:tabLst>
                <a:tab pos="1066800" algn="l"/>
              </a:tabLst>
              <a:def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1600" kern="0" cap="small" dirty="0">
                <a:solidFill>
                  <a:srgbClr val="003F83"/>
                </a:solidFill>
                <a:latin typeface="Times"/>
                <a:ea typeface="Times"/>
                <a:cs typeface="Times"/>
                <a:sym typeface="Times"/>
              </a:rPr>
              <a:t>Return </a:t>
            </a:r>
            <a:r>
              <a:rPr sz="16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−1.</a:t>
            </a:r>
          </a:p>
        </p:txBody>
      </p:sp>
      <p:grpSp>
        <p:nvGrpSpPr>
          <p:cNvPr id="15" name="Group">
            <a:extLst>
              <a:ext uri="{FF2B5EF4-FFF2-40B4-BE49-F238E27FC236}">
                <a16:creationId xmlns:a16="http://schemas.microsoft.com/office/drawing/2014/main" id="{FECF47A9-35AE-DB42-969E-AB6217AF2D76}"/>
              </a:ext>
            </a:extLst>
          </p:cNvPr>
          <p:cNvGrpSpPr/>
          <p:nvPr/>
        </p:nvGrpSpPr>
        <p:grpSpPr>
          <a:xfrm>
            <a:off x="6413318" y="2568075"/>
            <a:ext cx="1572942" cy="1270001"/>
            <a:chOff x="0" y="171450"/>
            <a:chExt cx="1572940" cy="1270000"/>
          </a:xfrm>
        </p:grpSpPr>
        <p:sp>
          <p:nvSpPr>
            <p:cNvPr id="16" name="remaining elements">
              <a:extLst>
                <a:ext uri="{FF2B5EF4-FFF2-40B4-BE49-F238E27FC236}">
                  <a16:creationId xmlns:a16="http://schemas.microsoft.com/office/drawing/2014/main" id="{F2C76A10-7120-984A-883A-C98E23125200}"/>
                </a:ext>
              </a:extLst>
            </p:cNvPr>
            <p:cNvSpPr/>
            <p:nvPr/>
          </p:nvSpPr>
          <p:spPr>
            <a:xfrm>
              <a:off x="302940" y="17145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 algn="l">
                <a:lnSpc>
                  <a:spcPct val="100000"/>
                </a:lnSpc>
              </a:lvl1pPr>
            </a:lstStyle>
            <a:p>
              <a:pPr defTabSz="1449492" hangingPunct="0">
                <a:buClr>
                  <a:srgbClr val="000000"/>
                </a:buClr>
                <a:buFont typeface="Lucida Sans"/>
                <a:buNone/>
                <a:tabLst>
                  <a:tab pos="1066800" algn="l"/>
                </a:tabLst>
              </a:pPr>
              <a:r>
                <a:rPr sz="1200" kern="0" dirty="0">
                  <a:solidFill>
                    <a:srgbClr val="8D3124"/>
                  </a:solidFill>
                  <a:latin typeface="Lucida Sans"/>
                  <a:sym typeface="Lucida Sans"/>
                </a:rPr>
                <a:t>remaining elements</a:t>
              </a:r>
            </a:p>
          </p:txBody>
        </p:sp>
        <p:sp>
          <p:nvSpPr>
            <p:cNvPr id="17" name="Line">
              <a:extLst>
                <a:ext uri="{FF2B5EF4-FFF2-40B4-BE49-F238E27FC236}">
                  <a16:creationId xmlns:a16="http://schemas.microsoft.com/office/drawing/2014/main" id="{A8D6E5FD-CEF1-A940-B688-0BF91B47C5DB}"/>
                </a:ext>
              </a:extLst>
            </p:cNvPr>
            <p:cNvSpPr/>
            <p:nvPr/>
          </p:nvSpPr>
          <p:spPr>
            <a:xfrm flipH="1">
              <a:off x="-1" y="345530"/>
              <a:ext cx="304325" cy="304325"/>
            </a:xfrm>
            <a:prstGeom prst="line">
              <a:avLst/>
            </a:prstGeom>
            <a:noFill/>
            <a:ln w="25400" cap="flat">
              <a:solidFill>
                <a:srgbClr val="8D3124"/>
              </a:solidFill>
              <a:prstDash val="solid"/>
              <a:miter lim="400000"/>
              <a:tailEnd type="stealth" w="med" len="med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61411" marR="61411" hangingPunct="0">
                <a:lnSpc>
                  <a:spcPct val="130000"/>
                </a:lnSpc>
                <a:buClr>
                  <a:srgbClr val="000000"/>
                </a:buClr>
                <a:buFont typeface="Lucida Sans"/>
                <a:buNone/>
                <a:tabLst>
                  <a:tab pos="1066800" algn="l"/>
                </a:tabLst>
                <a:defRPr sz="2200">
                  <a:solidFill>
                    <a:srgbClr val="000000"/>
                  </a:solidFill>
                </a:defRPr>
              </a:pPr>
              <a:endParaRPr kern="0">
                <a:solidFill>
                  <a:srgbClr val="000000"/>
                </a:solidFill>
                <a:latin typeface="Lucida Sans"/>
                <a:sym typeface="Lucida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62671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6394823B-58CC-7341-A273-4B8658AD8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Algorithm Analysis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D26F98-503F-F749-8062-1B30A6B3AB3F}"/>
              </a:ext>
            </a:extLst>
          </p:cNvPr>
          <p:cNvSpPr txBox="1"/>
          <p:nvPr/>
        </p:nvSpPr>
        <p:spPr>
          <a:xfrm>
            <a:off x="5692969" y="1928723"/>
            <a:ext cx="432256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AA0D91"/>
                </a:solidFill>
                <a:effectLst/>
              </a:rPr>
              <a:t>int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solidFill>
                  <a:srgbClr val="1C00CF"/>
                </a:solidFill>
                <a:effectLst/>
              </a:rPr>
              <a:t>singleNumber</a:t>
            </a:r>
            <a:r>
              <a:rPr lang="en-US" sz="2000" dirty="0">
                <a:solidFill>
                  <a:srgbClr val="5C2699"/>
                </a:solidFill>
                <a:effectLst/>
              </a:rPr>
              <a:t>(vector&lt;</a:t>
            </a:r>
            <a:r>
              <a:rPr lang="en-US" sz="2000" dirty="0">
                <a:solidFill>
                  <a:srgbClr val="AA0D91"/>
                </a:solidFill>
                <a:effectLst/>
              </a:rPr>
              <a:t>int</a:t>
            </a:r>
            <a:r>
              <a:rPr lang="en-US" sz="2000" dirty="0">
                <a:solidFill>
                  <a:srgbClr val="5C2699"/>
                </a:solidFill>
                <a:effectLst/>
              </a:rPr>
              <a:t>&gt;&amp; </a:t>
            </a:r>
            <a:r>
              <a:rPr lang="en-US" sz="2000" dirty="0" err="1">
                <a:solidFill>
                  <a:srgbClr val="5C2699"/>
                </a:solidFill>
                <a:effectLst/>
              </a:rPr>
              <a:t>nums</a:t>
            </a:r>
            <a:r>
              <a:rPr lang="en-US" sz="2000" dirty="0">
                <a:solidFill>
                  <a:srgbClr val="5C2699"/>
                </a:solidFill>
                <a:effectLst/>
              </a:rPr>
              <a:t>)</a:t>
            </a:r>
            <a:r>
              <a:rPr lang="en-US" sz="2000" dirty="0">
                <a:effectLst/>
              </a:rPr>
              <a:t> </a:t>
            </a:r>
          </a:p>
          <a:p>
            <a:r>
              <a:rPr lang="en-US" sz="2000" dirty="0"/>
              <a:t>{ </a:t>
            </a:r>
            <a:endParaRPr lang="en-US" sz="2000" dirty="0">
              <a:solidFill>
                <a:srgbClr val="006A00"/>
              </a:solidFill>
              <a:effectLst/>
            </a:endParaRPr>
          </a:p>
          <a:p>
            <a:r>
              <a:rPr lang="en-US" sz="2000" dirty="0">
                <a:solidFill>
                  <a:srgbClr val="AA0D91"/>
                </a:solidFill>
                <a:effectLst/>
              </a:rPr>
              <a:t>int</a:t>
            </a:r>
            <a:r>
              <a:rPr lang="en-US" sz="2000" dirty="0"/>
              <a:t> unique = </a:t>
            </a:r>
            <a:r>
              <a:rPr lang="en-US" sz="2000" dirty="0">
                <a:solidFill>
                  <a:srgbClr val="1C00CF"/>
                </a:solidFill>
                <a:effectLst/>
              </a:rPr>
              <a:t>0</a:t>
            </a:r>
            <a:r>
              <a:rPr lang="en-US" sz="2000" dirty="0"/>
              <a:t>; </a:t>
            </a:r>
          </a:p>
          <a:p>
            <a:r>
              <a:rPr lang="en-US" sz="2000" dirty="0">
                <a:solidFill>
                  <a:srgbClr val="AA0D91"/>
                </a:solidFill>
                <a:effectLst/>
              </a:rPr>
              <a:t>for</a:t>
            </a:r>
            <a:r>
              <a:rPr lang="en-US" sz="2000" dirty="0"/>
              <a:t>(</a:t>
            </a:r>
            <a:r>
              <a:rPr lang="en-US" sz="2000" dirty="0">
                <a:solidFill>
                  <a:srgbClr val="AA0D91"/>
                </a:solidFill>
                <a:effectLst/>
              </a:rPr>
              <a:t>int</a:t>
            </a:r>
            <a:r>
              <a:rPr lang="en-US" sz="2000" dirty="0"/>
              <a:t> </a:t>
            </a:r>
            <a:r>
              <a:rPr lang="en-US" sz="2000" dirty="0" err="1"/>
              <a:t>val</a:t>
            </a:r>
            <a:r>
              <a:rPr lang="en-US" sz="2000" dirty="0"/>
              <a:t>: </a:t>
            </a:r>
            <a:r>
              <a:rPr lang="en-US" sz="2000" dirty="0" err="1"/>
              <a:t>nums</a:t>
            </a:r>
            <a:r>
              <a:rPr lang="en-US" sz="2000" dirty="0"/>
              <a:t>) </a:t>
            </a:r>
          </a:p>
          <a:p>
            <a:r>
              <a:rPr lang="en-US" sz="2000" dirty="0"/>
              <a:t>{ </a:t>
            </a:r>
          </a:p>
          <a:p>
            <a:r>
              <a:rPr lang="en-US" sz="2000" dirty="0"/>
              <a:t>unique = (unique ^ </a:t>
            </a:r>
            <a:r>
              <a:rPr lang="en-US" sz="2000" dirty="0" err="1"/>
              <a:t>val</a:t>
            </a:r>
            <a:r>
              <a:rPr lang="en-US" sz="2000" dirty="0"/>
              <a:t>); </a:t>
            </a:r>
          </a:p>
          <a:p>
            <a:r>
              <a:rPr lang="en-US" sz="2000" dirty="0"/>
              <a:t>} </a:t>
            </a:r>
          </a:p>
          <a:p>
            <a:r>
              <a:rPr lang="en-US" sz="2000" dirty="0">
                <a:solidFill>
                  <a:srgbClr val="AA0D91"/>
                </a:solidFill>
                <a:effectLst/>
              </a:rPr>
              <a:t>return</a:t>
            </a:r>
            <a:r>
              <a:rPr lang="en-US" sz="2000" dirty="0"/>
              <a:t> unique; 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47312A-4EDE-494F-BD60-2562136938DC}"/>
              </a:ext>
            </a:extLst>
          </p:cNvPr>
          <p:cNvSpPr txBox="1"/>
          <p:nvPr/>
        </p:nvSpPr>
        <p:spPr>
          <a:xfrm>
            <a:off x="1149544" y="1928723"/>
            <a:ext cx="432256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AA0D91"/>
                </a:solidFill>
                <a:effectLst/>
              </a:rPr>
              <a:t>int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solidFill>
                  <a:srgbClr val="1C00CF"/>
                </a:solidFill>
                <a:effectLst/>
              </a:rPr>
              <a:t>singleNumber</a:t>
            </a:r>
            <a:r>
              <a:rPr lang="en-US" sz="2000" dirty="0">
                <a:solidFill>
                  <a:srgbClr val="5C2699"/>
                </a:solidFill>
                <a:effectLst/>
              </a:rPr>
              <a:t>(vector&lt;</a:t>
            </a:r>
            <a:r>
              <a:rPr lang="en-US" sz="2000" dirty="0">
                <a:solidFill>
                  <a:srgbClr val="AA0D91"/>
                </a:solidFill>
                <a:effectLst/>
              </a:rPr>
              <a:t>int</a:t>
            </a:r>
            <a:r>
              <a:rPr lang="en-US" sz="2000" dirty="0">
                <a:solidFill>
                  <a:srgbClr val="5C2699"/>
                </a:solidFill>
                <a:effectLst/>
              </a:rPr>
              <a:t>&gt;&amp; </a:t>
            </a:r>
            <a:r>
              <a:rPr lang="en-US" sz="2000" dirty="0" err="1">
                <a:solidFill>
                  <a:srgbClr val="5C2699"/>
                </a:solidFill>
                <a:effectLst/>
              </a:rPr>
              <a:t>nums</a:t>
            </a:r>
            <a:r>
              <a:rPr lang="en-US" sz="2000" dirty="0">
                <a:solidFill>
                  <a:srgbClr val="5C2699"/>
                </a:solidFill>
                <a:effectLst/>
              </a:rPr>
              <a:t>)</a:t>
            </a:r>
            <a:r>
              <a:rPr lang="en-US" sz="2000" dirty="0">
                <a:effectLst/>
              </a:rPr>
              <a:t> </a:t>
            </a:r>
          </a:p>
          <a:p>
            <a:r>
              <a:rPr lang="en-US" sz="2000" dirty="0"/>
              <a:t>{ </a:t>
            </a:r>
          </a:p>
          <a:p>
            <a:r>
              <a:rPr lang="en-US" sz="2000" dirty="0"/>
              <a:t>sort(</a:t>
            </a:r>
            <a:r>
              <a:rPr lang="en-US" sz="2000" dirty="0" err="1"/>
              <a:t>nums.begin</a:t>
            </a:r>
            <a:r>
              <a:rPr lang="en-US" sz="2000" dirty="0"/>
              <a:t>(), </a:t>
            </a:r>
            <a:r>
              <a:rPr lang="en-US" sz="2000" dirty="0" err="1"/>
              <a:t>nums.end</a:t>
            </a:r>
            <a:r>
              <a:rPr lang="en-US" sz="2000" dirty="0"/>
              <a:t>()); </a:t>
            </a:r>
          </a:p>
          <a:p>
            <a:r>
              <a:rPr lang="en-US" sz="2000" dirty="0">
                <a:solidFill>
                  <a:srgbClr val="AA0D91"/>
                </a:solidFill>
                <a:effectLst/>
              </a:rPr>
              <a:t>int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=</a:t>
            </a:r>
            <a:r>
              <a:rPr lang="en-US" sz="2000" dirty="0">
                <a:solidFill>
                  <a:srgbClr val="1C00CF"/>
                </a:solidFill>
                <a:effectLst/>
              </a:rPr>
              <a:t>0</a:t>
            </a:r>
            <a:r>
              <a:rPr lang="en-US" sz="2000" dirty="0"/>
              <a:t>; </a:t>
            </a:r>
          </a:p>
          <a:p>
            <a:r>
              <a:rPr lang="en-US" sz="2000" dirty="0">
                <a:solidFill>
                  <a:srgbClr val="AA0D91"/>
                </a:solidFill>
                <a:effectLst/>
              </a:rPr>
              <a:t>int</a:t>
            </a:r>
            <a:r>
              <a:rPr lang="en-US" sz="2000" dirty="0"/>
              <a:t> n=</a:t>
            </a:r>
            <a:r>
              <a:rPr lang="en-US" sz="2000" dirty="0" err="1"/>
              <a:t>nums.size</a:t>
            </a:r>
            <a:r>
              <a:rPr lang="en-US" sz="2000" dirty="0"/>
              <a:t>(); </a:t>
            </a:r>
          </a:p>
          <a:p>
            <a:r>
              <a:rPr lang="en-US" sz="2000" dirty="0">
                <a:solidFill>
                  <a:srgbClr val="AA0D91"/>
                </a:solidFill>
                <a:effectLst/>
              </a:rPr>
              <a:t>while</a:t>
            </a:r>
            <a:r>
              <a:rPr lang="en-US" sz="2000" dirty="0"/>
              <a:t>(</a:t>
            </a:r>
            <a:r>
              <a:rPr lang="en-US" sz="2000" dirty="0" err="1"/>
              <a:t>i</a:t>
            </a:r>
            <a:r>
              <a:rPr lang="en-US" sz="2000" dirty="0"/>
              <a:t>&lt;n</a:t>
            </a:r>
            <a:r>
              <a:rPr lang="en-US" sz="2000" dirty="0">
                <a:solidFill>
                  <a:srgbClr val="1C00CF"/>
                </a:solidFill>
                <a:effectLst/>
              </a:rPr>
              <a:t>-1</a:t>
            </a:r>
            <a:r>
              <a:rPr lang="en-US" sz="2000" dirty="0"/>
              <a:t>)</a:t>
            </a:r>
          </a:p>
          <a:p>
            <a:r>
              <a:rPr lang="en-US" sz="2000" dirty="0"/>
              <a:t>{ </a:t>
            </a:r>
          </a:p>
          <a:p>
            <a:r>
              <a:rPr lang="en-US" sz="2000" dirty="0">
                <a:solidFill>
                  <a:srgbClr val="AA0D91"/>
                </a:solidFill>
                <a:effectLst/>
              </a:rPr>
              <a:t>if</a:t>
            </a:r>
            <a:r>
              <a:rPr lang="en-US" sz="2000" dirty="0"/>
              <a:t>(</a:t>
            </a:r>
            <a:r>
              <a:rPr lang="en-US" sz="2000" dirty="0" err="1"/>
              <a:t>nums</a:t>
            </a:r>
            <a:r>
              <a:rPr lang="en-US" sz="2000" dirty="0"/>
              <a:t>[</a:t>
            </a:r>
            <a:r>
              <a:rPr lang="en-US" sz="2000" dirty="0" err="1"/>
              <a:t>i</a:t>
            </a:r>
            <a:r>
              <a:rPr lang="en-US" sz="2000" dirty="0"/>
              <a:t>]==</a:t>
            </a:r>
            <a:r>
              <a:rPr lang="en-US" sz="2000" dirty="0" err="1"/>
              <a:t>nums</a:t>
            </a:r>
            <a:r>
              <a:rPr lang="en-US" sz="2000" dirty="0"/>
              <a:t>[i+</a:t>
            </a:r>
            <a:r>
              <a:rPr lang="en-US" sz="2000" dirty="0">
                <a:solidFill>
                  <a:srgbClr val="1C00CF"/>
                </a:solidFill>
                <a:effectLst/>
              </a:rPr>
              <a:t>1</a:t>
            </a:r>
            <a:r>
              <a:rPr lang="en-US" sz="2000" dirty="0"/>
              <a:t>]) </a:t>
            </a:r>
          </a:p>
          <a:p>
            <a:r>
              <a:rPr lang="en-US" sz="2000" dirty="0"/>
              <a:t>	</a:t>
            </a:r>
            <a:r>
              <a:rPr lang="en-US" sz="2000" dirty="0" err="1"/>
              <a:t>i</a:t>
            </a:r>
            <a:r>
              <a:rPr lang="en-US" sz="2000" dirty="0"/>
              <a:t>=i+</a:t>
            </a:r>
            <a:r>
              <a:rPr lang="en-US" sz="2000" dirty="0">
                <a:solidFill>
                  <a:srgbClr val="1C00CF"/>
                </a:solidFill>
                <a:effectLst/>
              </a:rPr>
              <a:t>2</a:t>
            </a:r>
            <a:r>
              <a:rPr lang="en-US" sz="2000" dirty="0"/>
              <a:t>; </a:t>
            </a:r>
          </a:p>
          <a:p>
            <a:r>
              <a:rPr lang="en-US" sz="2000" dirty="0">
                <a:solidFill>
                  <a:srgbClr val="AA0D91"/>
                </a:solidFill>
                <a:effectLst/>
              </a:rPr>
              <a:t>else</a:t>
            </a:r>
            <a:r>
              <a:rPr lang="en-US" sz="2000" dirty="0"/>
              <a:t> </a:t>
            </a:r>
          </a:p>
          <a:p>
            <a:r>
              <a:rPr lang="en-US" sz="2000" dirty="0">
                <a:solidFill>
                  <a:srgbClr val="AA0D91"/>
                </a:solidFill>
                <a:effectLst/>
              </a:rPr>
              <a:t>	return</a:t>
            </a:r>
            <a:r>
              <a:rPr lang="en-US" sz="2000" dirty="0"/>
              <a:t> </a:t>
            </a:r>
            <a:r>
              <a:rPr lang="en-US" sz="2000" dirty="0" err="1"/>
              <a:t>nums</a:t>
            </a:r>
            <a:r>
              <a:rPr lang="en-US" sz="2000" dirty="0"/>
              <a:t>[</a:t>
            </a:r>
            <a:r>
              <a:rPr lang="en-US" sz="2000" dirty="0" err="1"/>
              <a:t>i</a:t>
            </a:r>
            <a:r>
              <a:rPr lang="en-US" sz="2000" dirty="0"/>
              <a:t>]; </a:t>
            </a:r>
          </a:p>
          <a:p>
            <a:r>
              <a:rPr lang="en-US" sz="2000" dirty="0"/>
              <a:t>} </a:t>
            </a:r>
          </a:p>
          <a:p>
            <a:r>
              <a:rPr lang="en-US" sz="2000" dirty="0">
                <a:solidFill>
                  <a:srgbClr val="AA0D91"/>
                </a:solidFill>
                <a:effectLst/>
              </a:rPr>
              <a:t>return</a:t>
            </a:r>
            <a:r>
              <a:rPr lang="en-US" sz="2000" dirty="0"/>
              <a:t> </a:t>
            </a:r>
            <a:r>
              <a:rPr lang="en-US" sz="2000" dirty="0" err="1"/>
              <a:t>nums</a:t>
            </a:r>
            <a:r>
              <a:rPr lang="en-US" sz="2000" dirty="0"/>
              <a:t>[n</a:t>
            </a:r>
            <a:r>
              <a:rPr lang="en-US" sz="2000" dirty="0">
                <a:solidFill>
                  <a:srgbClr val="1C00CF"/>
                </a:solidFill>
                <a:effectLst/>
              </a:rPr>
              <a:t>-1</a:t>
            </a:r>
            <a:r>
              <a:rPr lang="en-US" sz="2000" dirty="0"/>
              <a:t>]; 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2EDE06-164C-EB43-8A60-02FBBD2D9997}"/>
              </a:ext>
            </a:extLst>
          </p:cNvPr>
          <p:cNvSpPr txBox="1"/>
          <p:nvPr/>
        </p:nvSpPr>
        <p:spPr>
          <a:xfrm>
            <a:off x="1149543" y="960942"/>
            <a:ext cx="9351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FF0000"/>
                </a:solidFill>
                <a:effectLst/>
                <a:latin typeface="-apple-system"/>
              </a:rPr>
              <a:t>Given a </a:t>
            </a:r>
            <a:r>
              <a:rPr lang="en-US" sz="2000" b="1" i="0" dirty="0">
                <a:solidFill>
                  <a:srgbClr val="FF0000"/>
                </a:solidFill>
                <a:effectLst/>
                <a:latin typeface="-apple-system"/>
              </a:rPr>
              <a:t>non-empty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-apple-system"/>
              </a:rPr>
              <a:t> array of integers </a:t>
            </a:r>
            <a:r>
              <a:rPr lang="en-US" sz="2000" dirty="0" err="1">
                <a:solidFill>
                  <a:srgbClr val="FF0000"/>
                </a:solidFill>
              </a:rPr>
              <a:t>nums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-apple-system"/>
              </a:rPr>
              <a:t>, every element appears </a:t>
            </a:r>
            <a:r>
              <a:rPr lang="en-US" sz="2000" b="0" i="1" dirty="0">
                <a:solidFill>
                  <a:srgbClr val="FF0000"/>
                </a:solidFill>
                <a:effectLst/>
                <a:latin typeface="-apple-system"/>
              </a:rPr>
              <a:t>twice</a:t>
            </a:r>
            <a:r>
              <a:rPr lang="en-US" sz="2000" b="0" i="0" dirty="0">
                <a:solidFill>
                  <a:srgbClr val="FF0000"/>
                </a:solidFill>
                <a:effectLst/>
                <a:latin typeface="-apple-system"/>
              </a:rPr>
              <a:t> except for one. Find that single one.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936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Linear tim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Linear time</a:t>
            </a:r>
          </a:p>
        </p:txBody>
      </p:sp>
      <p:sp>
        <p:nvSpPr>
          <p:cNvPr id="13" name="Linear time.  Running time is O(n).…">
            <a:extLst>
              <a:ext uri="{FF2B5EF4-FFF2-40B4-BE49-F238E27FC236}">
                <a16:creationId xmlns:a16="http://schemas.microsoft.com/office/drawing/2014/main" id="{9B0EFDC9-D8C6-9543-BE88-3E711BCF2477}"/>
              </a:ext>
            </a:extLst>
          </p:cNvPr>
          <p:cNvSpPr txBox="1">
            <a:spLocks/>
          </p:cNvSpPr>
          <p:nvPr/>
        </p:nvSpPr>
        <p:spPr>
          <a:xfrm>
            <a:off x="1149544" y="1184275"/>
            <a:ext cx="11379200" cy="8178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2400" b="0" i="0" u="none" strike="noStrike" cap="none" spc="0" baseline="0">
                <a:solidFill>
                  <a:srgbClr val="0048AA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1pPr>
            <a:lvl2pPr marL="584200" marR="0" indent="-45720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60000"/>
              <a:buFont typeface="Lucida Sans"/>
              <a:buChar char="・"/>
              <a:tabLst>
                <a:tab pos="1244600" algn="l"/>
              </a:tabLst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2pPr>
            <a:lvl3pPr marL="914400" marR="0" indent="-31750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Sans"/>
              <a:buChar char="-"/>
              <a:tabLst>
                <a:tab pos="1244600" algn="l"/>
              </a:tabLst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3pPr>
            <a:lvl4pPr marL="0" marR="0" indent="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4pPr>
            <a:lvl5pPr marL="0" marR="0" indent="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5pPr>
            <a:lvl6pPr marL="0" marR="0" indent="35560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2400" b="0" i="0" u="none" strike="noStrike" cap="none" spc="0" baseline="0">
                <a:solidFill>
                  <a:srgbClr val="0048AA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6pPr>
            <a:lvl7pPr marL="0" marR="0" indent="71120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2400" b="0" i="0" u="none" strike="noStrike" cap="none" spc="0" baseline="0">
                <a:solidFill>
                  <a:srgbClr val="0048AA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7pPr>
            <a:lvl8pPr marL="0" marR="0" indent="106680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2400" b="0" i="0" u="none" strike="noStrike" cap="none" spc="0" baseline="0">
                <a:solidFill>
                  <a:srgbClr val="0048AA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8pPr>
            <a:lvl9pPr marL="0" marR="0" indent="142240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2400" b="0" i="0" u="none" strike="noStrike" cap="none" spc="0" baseline="0">
                <a:solidFill>
                  <a:srgbClr val="0048AA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Lucida Sans"/>
                <a:sym typeface="Lucida Sans"/>
              </a:rPr>
              <a:t>Linear time.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Running time is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.</a:t>
            </a:r>
          </a:p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Lucida Sans"/>
                <a:sym typeface="Lucida Sans"/>
              </a:rPr>
              <a:t>Merge two sorted lists. 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Combine two sorted linked lists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=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a</a:t>
            </a:r>
            <a:r>
              <a:rPr kumimoji="0" lang="en-US" sz="2000" b="0" i="0" u="none" strike="noStrike" kern="0" cap="none" spc="0" normalizeH="0" baseline="-19818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1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a</a:t>
            </a:r>
            <a:r>
              <a:rPr kumimoji="0" lang="en-US" sz="2000" b="0" i="0" u="none" strike="noStrike" kern="0" cap="none" spc="0" normalizeH="0" baseline="-19818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, …,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a</a:t>
            </a:r>
            <a:r>
              <a:rPr kumimoji="0" lang="en-US" sz="2000" b="0" i="1" u="none" strike="noStrike" kern="0" cap="none" spc="0" normalizeH="0" baseline="-19818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and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</a:b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B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=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b</a:t>
            </a:r>
            <a:r>
              <a:rPr kumimoji="0" lang="en-US" sz="2000" b="0" i="0" u="none" strike="noStrike" kern="0" cap="none" spc="0" normalizeH="0" baseline="-19818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1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b</a:t>
            </a:r>
            <a:r>
              <a:rPr kumimoji="0" lang="en-US" sz="2000" b="0" i="0" u="none" strike="noStrike" kern="0" cap="none" spc="0" normalizeH="0" baseline="-19818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, …, 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b</a:t>
            </a:r>
            <a:r>
              <a:rPr kumimoji="0" lang="en-US" sz="2000" b="0" i="1" u="none" strike="noStrike" kern="0" cap="none" spc="0" normalizeH="0" baseline="-19818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  into a sorted whole.</a:t>
            </a:r>
            <a:b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</a:b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O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(</a:t>
            </a:r>
            <a:r>
              <a:rPr kumimoji="0" lang="en-US" sz="2000" b="0" i="1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)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Lucida Sans"/>
                <a:sym typeface="Lucida Sans"/>
              </a:rPr>
              <a:t> algorithm.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  Merge in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mergesort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.</a:t>
            </a:r>
          </a:p>
        </p:txBody>
      </p:sp>
      <p:pic>
        <p:nvPicPr>
          <p:cNvPr id="14" name="kleinberg_02F02.png" descr="kleinberg_02F02.png">
            <a:extLst>
              <a:ext uri="{FF2B5EF4-FFF2-40B4-BE49-F238E27FC236}">
                <a16:creationId xmlns:a16="http://schemas.microsoft.com/office/drawing/2014/main" id="{E1443DBD-3985-B643-84B5-F4CF41A70B90}"/>
              </a:ext>
            </a:extLst>
          </p:cNvPr>
          <p:cNvPicPr>
            <a:picLocks/>
          </p:cNvPicPr>
          <p:nvPr/>
        </p:nvPicPr>
        <p:blipFill>
          <a:blip r:embed="rId3"/>
          <a:srcRect l="23979" t="36714" r="25245" b="24937"/>
          <a:stretch>
            <a:fillRect/>
          </a:stretch>
        </p:blipFill>
        <p:spPr>
          <a:xfrm>
            <a:off x="5694315" y="2793698"/>
            <a:ext cx="4933246" cy="15375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i  ← 1;  j  ← 1.…">
            <a:extLst>
              <a:ext uri="{FF2B5EF4-FFF2-40B4-BE49-F238E27FC236}">
                <a16:creationId xmlns:a16="http://schemas.microsoft.com/office/drawing/2014/main" id="{C380B81F-006C-AE4B-9B14-B7E43795BB88}"/>
              </a:ext>
            </a:extLst>
          </p:cNvPr>
          <p:cNvSpPr txBox="1"/>
          <p:nvPr/>
        </p:nvSpPr>
        <p:spPr>
          <a:xfrm>
            <a:off x="2047231" y="4304802"/>
            <a:ext cx="8408880" cy="251350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7800" tIns="177800" rIns="177800" bIns="177800">
            <a:spAutoFit/>
          </a:bodyPr>
          <a:lstStyle/>
          <a:p>
            <a:pPr indent="101600" defTabSz="1449492" hangingPunct="0">
              <a:spcBef>
                <a:spcPts val="1200"/>
              </a:spcBef>
              <a:buClr>
                <a:srgbClr val="000000"/>
              </a:buClr>
              <a:buFont typeface="Lucida Sans"/>
              <a:buNone/>
              <a:tabLst>
                <a:tab pos="1066800" algn="l"/>
              </a:tabLst>
              <a:def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000" i="1" kern="0"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i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 ← 1;  </a:t>
            </a: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j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 ← 1.</a:t>
            </a:r>
            <a:endParaRPr sz="2000" i="1" kern="0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101600" defTabSz="1449492" hangingPunct="0">
              <a:spcBef>
                <a:spcPts val="1200"/>
              </a:spcBef>
              <a:buClr>
                <a:srgbClr val="000000"/>
              </a:buClr>
              <a:buFont typeface="Lucida Sans"/>
              <a:buNone/>
              <a:tabLst>
                <a:tab pos="1066800" algn="l"/>
              </a:tabLst>
              <a:def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000" kern="0" cap="small" dirty="0">
                <a:solidFill>
                  <a:srgbClr val="003F83"/>
                </a:solidFill>
                <a:latin typeface="Times"/>
                <a:ea typeface="Times"/>
                <a:cs typeface="Times"/>
                <a:sym typeface="Times"/>
              </a:rPr>
              <a:t>While </a:t>
            </a:r>
            <a:r>
              <a:rPr sz="2000" kern="0" cap="small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(both lists are nonempty)</a:t>
            </a:r>
            <a:endParaRPr sz="2000" i="1" kern="0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1" indent="444500" defTabSz="1449492" hangingPunct="0">
              <a:spcBef>
                <a:spcPts val="1200"/>
              </a:spcBef>
              <a:buClr>
                <a:srgbClr val="000000"/>
              </a:buClr>
              <a:buFont typeface="Lucida Sans"/>
              <a:buNone/>
              <a:tabLst>
                <a:tab pos="1066800" algn="l"/>
              </a:tabLst>
              <a:def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000" kern="0" cap="small" dirty="0">
                <a:solidFill>
                  <a:srgbClr val="003F83"/>
                </a:solidFill>
                <a:latin typeface="Times"/>
                <a:ea typeface="Times"/>
                <a:cs typeface="Times"/>
                <a:sym typeface="Times"/>
              </a:rPr>
              <a:t>If  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</a:t>
            </a:r>
            <a:r>
              <a:rPr sz="2000" i="1" kern="0" baseline="-5999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i</a:t>
            </a: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 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≤</a:t>
            </a: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 </a:t>
            </a:r>
            <a:r>
              <a:rPr sz="2000" i="1" kern="0"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b</a:t>
            </a:r>
            <a:r>
              <a:rPr sz="2000" i="1" kern="0" baseline="-5999"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j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)  append</a:t>
            </a: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a</a:t>
            </a:r>
            <a:r>
              <a:rPr sz="2000" i="1" kern="0" baseline="-5999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i</a:t>
            </a: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to output list and increment</a:t>
            </a: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2000" i="1" kern="0"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i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.</a:t>
            </a:r>
            <a:endParaRPr sz="2000" i="1" kern="0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1" indent="444500" defTabSz="1449492" hangingPunct="0">
              <a:spcBef>
                <a:spcPts val="1200"/>
              </a:spcBef>
              <a:buClr>
                <a:srgbClr val="000000"/>
              </a:buClr>
              <a:buFont typeface="Lucida Sans"/>
              <a:buNone/>
              <a:tabLst>
                <a:tab pos="1066800" algn="l"/>
              </a:tabLst>
              <a:def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000" kern="0" cap="small" dirty="0">
                <a:solidFill>
                  <a:srgbClr val="003F83"/>
                </a:solidFill>
                <a:latin typeface="Times"/>
                <a:ea typeface="Times"/>
                <a:cs typeface="Times"/>
                <a:sym typeface="Times"/>
              </a:rPr>
              <a:t>Else		        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append</a:t>
            </a: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2000" i="1" kern="0"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b</a:t>
            </a:r>
            <a:r>
              <a:rPr sz="2000" i="1" kern="0" baseline="-5999"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j</a:t>
            </a: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to output list and increment</a:t>
            </a: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j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.</a:t>
            </a:r>
            <a:endParaRPr sz="2000" i="1" kern="0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101600" defTabSz="1449492" hangingPunct="0">
              <a:spcBef>
                <a:spcPts val="1200"/>
              </a:spcBef>
              <a:buClr>
                <a:srgbClr val="000000"/>
              </a:buClr>
              <a:buFont typeface="Lucida Sans"/>
              <a:buNone/>
              <a:tabLst>
                <a:tab pos="1066800" algn="l"/>
              </a:tabLst>
              <a:def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Append remaining elements from nonempty list to output list.</a:t>
            </a:r>
          </a:p>
        </p:txBody>
      </p:sp>
    </p:spTree>
    <p:extLst>
      <p:ext uri="{BB962C8B-B14F-4D97-AF65-F5344CB8AC3E}">
        <p14:creationId xmlns:p14="http://schemas.microsoft.com/office/powerpoint/2010/main" val="4205203595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Quadratic tim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Quadratic time</a:t>
            </a:r>
          </a:p>
        </p:txBody>
      </p:sp>
      <p:sp>
        <p:nvSpPr>
          <p:cNvPr id="9" name="Quadratic time.  Running time is O(n2).…">
            <a:extLst>
              <a:ext uri="{FF2B5EF4-FFF2-40B4-BE49-F238E27FC236}">
                <a16:creationId xmlns:a16="http://schemas.microsoft.com/office/drawing/2014/main" id="{5390E0C6-4D47-2C41-81F7-94CF2E86F8A1}"/>
              </a:ext>
            </a:extLst>
          </p:cNvPr>
          <p:cNvSpPr txBox="1">
            <a:spLocks/>
          </p:cNvSpPr>
          <p:nvPr/>
        </p:nvSpPr>
        <p:spPr>
          <a:xfrm>
            <a:off x="1149544" y="1174465"/>
            <a:ext cx="8385791" cy="558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2400" b="0" i="0" u="none" strike="noStrike" cap="none" spc="0" baseline="0">
                <a:solidFill>
                  <a:srgbClr val="0048AA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1pPr>
            <a:lvl2pPr marL="584200" marR="0" indent="-45720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60000"/>
              <a:buFont typeface="Lucida Sans"/>
              <a:buChar char="・"/>
              <a:tabLst>
                <a:tab pos="1244600" algn="l"/>
              </a:tabLst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2pPr>
            <a:lvl3pPr marL="914400" marR="0" indent="-31750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Sans"/>
              <a:buChar char="-"/>
              <a:tabLst>
                <a:tab pos="1244600" algn="l"/>
              </a:tabLst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3pPr>
            <a:lvl4pPr marL="0" marR="0" indent="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4pPr>
            <a:lvl5pPr marL="0" marR="0" indent="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5pPr>
            <a:lvl6pPr marL="0" marR="0" indent="35560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2400" b="0" i="0" u="none" strike="noStrike" cap="none" spc="0" baseline="0">
                <a:solidFill>
                  <a:srgbClr val="0048AA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6pPr>
            <a:lvl7pPr marL="0" marR="0" indent="71120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2400" b="0" i="0" u="none" strike="noStrike" cap="none" spc="0" baseline="0">
                <a:solidFill>
                  <a:srgbClr val="0048AA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7pPr>
            <a:lvl8pPr marL="0" marR="0" indent="106680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2400" b="0" i="0" u="none" strike="noStrike" cap="none" spc="0" baseline="0">
                <a:solidFill>
                  <a:srgbClr val="0048AA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8pPr>
            <a:lvl9pPr marL="0" marR="0" indent="142240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2400" b="0" i="0" u="none" strike="noStrike" cap="none" spc="0" baseline="0">
                <a:solidFill>
                  <a:srgbClr val="0048AA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Lucida Sans"/>
                <a:sym typeface="Lucida Sans"/>
              </a:rPr>
              <a:t>Quadratic time.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Running time is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kumimoji="0" lang="en-US" sz="1800" b="0" i="0" u="none" strike="noStrike" kern="0" cap="none" spc="0" normalizeH="0" baseline="31999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.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Lucida Sans"/>
                <a:sym typeface="Lucida Sans"/>
              </a:rPr>
              <a:t>Closest pair of points.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  Given a list of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 points in the plane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x</a:t>
            </a:r>
            <a:r>
              <a:rPr kumimoji="0" lang="en-US" sz="1800" b="0" i="0" u="none" strike="noStrike" kern="0" cap="none" spc="0" normalizeH="0" baseline="-2025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1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y</a:t>
            </a:r>
            <a:r>
              <a:rPr kumimoji="0" lang="en-US" sz="1800" b="0" i="0" u="none" strike="noStrike" kern="0" cap="none" spc="0" normalizeH="0" baseline="-2025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1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), …, (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x</a:t>
            </a:r>
            <a:r>
              <a:rPr kumimoji="0" lang="en-US" sz="1800" b="0" i="1" u="none" strike="noStrike" kern="0" cap="none" spc="0" normalizeH="0" baseline="-2025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y</a:t>
            </a:r>
            <a:r>
              <a:rPr kumimoji="0" lang="en-US" sz="1800" b="0" i="1" u="none" strike="noStrike" kern="0" cap="none" spc="0" normalizeH="0" baseline="-2025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, find the pair that is closest to each other.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</a:b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(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n</a:t>
            </a:r>
            <a:r>
              <a:rPr kumimoji="0" lang="en-US" sz="1800" b="0" i="0" u="none" strike="noStrike" kern="0" cap="none" spc="0" normalizeH="0" baseline="42999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)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Lucida Sans"/>
                <a:sym typeface="Lucida Sans"/>
              </a:rPr>
              <a:t> algorithm.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  Enumerate all pairs of points (with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&lt;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j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).</a:t>
            </a:r>
          </a:p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/>
            </a:pP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</a:b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</a:b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</a:b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</a:b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</a:b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Lucida Sans"/>
                <a:sym typeface="Lucida Sans"/>
              </a:rPr>
              <a:t>Remark.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 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Ω(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kumimoji="0" lang="en-US" sz="1800" b="0" i="0" u="none" strike="noStrike" kern="0" cap="none" spc="0" normalizeH="0" baseline="44499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 seems inevitable, but this is just an illusion.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>
                <a:solidFill>
                  <a:srgbClr val="606060"/>
                </a:solidFill>
              </a:uFill>
              <a:latin typeface="Lucida Sans"/>
              <a:sym typeface="Lucida Sans"/>
            </a:endParaRPr>
          </a:p>
        </p:txBody>
      </p:sp>
      <p:sp>
        <p:nvSpPr>
          <p:cNvPr id="10" name="min  ← ∞.…">
            <a:extLst>
              <a:ext uri="{FF2B5EF4-FFF2-40B4-BE49-F238E27FC236}">
                <a16:creationId xmlns:a16="http://schemas.microsoft.com/office/drawing/2014/main" id="{4C6554B1-CE0E-F74A-A272-C25137D420B2}"/>
              </a:ext>
            </a:extLst>
          </p:cNvPr>
          <p:cNvSpPr txBox="1"/>
          <p:nvPr/>
        </p:nvSpPr>
        <p:spPr>
          <a:xfrm>
            <a:off x="3610347" y="3109577"/>
            <a:ext cx="4396439" cy="303672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177800" tIns="177800" rIns="177800" bIns="177800">
            <a:spAutoFit/>
          </a:bodyPr>
          <a:lstStyle/>
          <a:p>
            <a:pPr indent="101600" defTabSz="1449492" hangingPunct="0">
              <a:spcBef>
                <a:spcPts val="1200"/>
              </a:spcBef>
              <a:buClr>
                <a:srgbClr val="000000"/>
              </a:buClr>
              <a:buFont typeface="Lucida Sans"/>
              <a:buNone/>
              <a:tabLst>
                <a:tab pos="1066800" algn="l"/>
              </a:tabLst>
              <a:def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min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 ← ∞. </a:t>
            </a:r>
            <a:endParaRPr sz="2000" i="1" kern="0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indent="101600" defTabSz="1449492" hangingPunct="0">
              <a:spcBef>
                <a:spcPts val="1200"/>
              </a:spcBef>
              <a:buClr>
                <a:srgbClr val="000000"/>
              </a:buClr>
              <a:buFont typeface="Lucida Sans"/>
              <a:buNone/>
              <a:tabLst>
                <a:tab pos="1066800" algn="l"/>
              </a:tabLst>
              <a:def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000" kern="0" cap="small" dirty="0">
                <a:solidFill>
                  <a:srgbClr val="003F83"/>
                </a:solidFill>
                <a:latin typeface="Times"/>
                <a:ea typeface="Times"/>
                <a:cs typeface="Times"/>
                <a:sym typeface="Times"/>
              </a:rPr>
              <a:t>For </a:t>
            </a:r>
            <a:r>
              <a:rPr sz="2000" kern="0" cap="small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2000" i="1" kern="0"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i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= 1 </a:t>
            </a:r>
            <a:r>
              <a:rPr sz="2000" kern="0" cap="small" dirty="0">
                <a:solidFill>
                  <a:srgbClr val="003F83"/>
                </a:solidFill>
                <a:latin typeface="Times"/>
                <a:ea typeface="Times"/>
                <a:cs typeface="Times"/>
                <a:sym typeface="Times"/>
              </a:rPr>
              <a:t>to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n</a:t>
            </a:r>
          </a:p>
          <a:p>
            <a:pPr marL="0" lvl="1" indent="444500" defTabSz="1449492" hangingPunct="0">
              <a:spcBef>
                <a:spcPts val="1200"/>
              </a:spcBef>
              <a:buClr>
                <a:srgbClr val="000000"/>
              </a:buClr>
              <a:buFont typeface="Lucida Sans"/>
              <a:buNone/>
              <a:tabLst>
                <a:tab pos="1066800" algn="l"/>
              </a:tabLst>
              <a:def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000" kern="0" cap="small" dirty="0">
                <a:solidFill>
                  <a:srgbClr val="003F83"/>
                </a:solidFill>
                <a:latin typeface="Times"/>
                <a:ea typeface="Times"/>
                <a:cs typeface="Times"/>
                <a:sym typeface="Times"/>
              </a:rPr>
              <a:t>For </a:t>
            </a:r>
            <a:r>
              <a:rPr sz="2000" kern="0" cap="small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j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= </a:t>
            </a:r>
            <a:r>
              <a:rPr sz="2000" i="1" kern="0"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i</a:t>
            </a: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+ 1 </a:t>
            </a:r>
            <a:r>
              <a:rPr sz="2000" kern="0" cap="small" dirty="0">
                <a:solidFill>
                  <a:srgbClr val="003F83"/>
                </a:solidFill>
                <a:latin typeface="Times"/>
                <a:ea typeface="Times"/>
                <a:cs typeface="Times"/>
                <a:sym typeface="Times"/>
              </a:rPr>
              <a:t>to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n</a:t>
            </a:r>
          </a:p>
          <a:p>
            <a:pPr marL="0" lvl="2" indent="787400" defTabSz="1449492" hangingPunct="0">
              <a:spcBef>
                <a:spcPts val="1200"/>
              </a:spcBef>
              <a:buClr>
                <a:srgbClr val="000000"/>
              </a:buClr>
              <a:buFont typeface="Lucida Sans"/>
              <a:buNone/>
              <a:tabLst>
                <a:tab pos="1066800" algn="l"/>
              </a:tabLst>
              <a:def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 ← (</a:t>
            </a: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x</a:t>
            </a:r>
            <a:r>
              <a:rPr sz="2000" i="1" kern="0" baseline="-5999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i</a:t>
            </a:r>
            <a:r>
              <a:rPr sz="2000" kern="0" baseline="-5999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−</a:t>
            </a:r>
            <a:r>
              <a:rPr sz="2000" kern="0" baseline="-5999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2000" i="1" kern="0"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x</a:t>
            </a:r>
            <a:r>
              <a:rPr sz="2000" i="1" kern="0" baseline="-5999"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j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sz="2000" kern="0" baseline="31999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+ (</a:t>
            </a:r>
            <a:r>
              <a:rPr sz="2000" i="1" kern="0"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y</a:t>
            </a:r>
            <a:r>
              <a:rPr sz="2000" i="1" kern="0" baseline="-5999"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i</a:t>
            </a:r>
            <a:r>
              <a:rPr sz="2000" kern="0" baseline="-5999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−</a:t>
            </a:r>
            <a:r>
              <a:rPr sz="2000" kern="0" baseline="-5999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2000" i="1" kern="0"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y</a:t>
            </a:r>
            <a:r>
              <a:rPr sz="2000" i="1" kern="0" baseline="-5999"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j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sz="2000" kern="0" baseline="31999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. </a:t>
            </a:r>
            <a:endParaRPr sz="2000" i="1" kern="0" dirty="0">
              <a:solidFill>
                <a:srgbClr val="000000"/>
              </a:solidFill>
              <a:latin typeface="Times"/>
              <a:ea typeface="Times"/>
              <a:cs typeface="Times"/>
              <a:sym typeface="Times"/>
            </a:endParaRPr>
          </a:p>
          <a:p>
            <a:pPr marL="0" lvl="2" indent="787400" defTabSz="1449492" hangingPunct="0">
              <a:spcBef>
                <a:spcPts val="1200"/>
              </a:spcBef>
              <a:buClr>
                <a:srgbClr val="000000"/>
              </a:buClr>
              <a:buFont typeface="Lucida Sans"/>
              <a:buNone/>
              <a:tabLst>
                <a:tab pos="1066800" algn="l"/>
              </a:tabLst>
              <a:def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000" kern="0" cap="small" dirty="0">
                <a:solidFill>
                  <a:srgbClr val="003F83"/>
                </a:solidFill>
                <a:latin typeface="Times"/>
                <a:ea typeface="Times"/>
                <a:cs typeface="Times"/>
                <a:sym typeface="Times"/>
              </a:rPr>
              <a:t>if </a:t>
            </a:r>
            <a:r>
              <a:rPr sz="2000" kern="0" cap="small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  &lt;  min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</a:p>
          <a:p>
            <a:pPr marL="0" lvl="3" indent="1130300" defTabSz="1449492" hangingPunct="0">
              <a:spcBef>
                <a:spcPts val="1200"/>
              </a:spcBef>
              <a:buClr>
                <a:srgbClr val="000000"/>
              </a:buClr>
              <a:buFont typeface="Lucida Sans"/>
              <a:buNone/>
              <a:tabLst>
                <a:tab pos="1066800" algn="l"/>
              </a:tabLst>
              <a:def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min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 ← </a:t>
            </a: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d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6980711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Cubic tim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Cubic time</a:t>
            </a:r>
          </a:p>
        </p:txBody>
      </p:sp>
      <p:sp>
        <p:nvSpPr>
          <p:cNvPr id="9" name="Cubic time.  Running time is O(n3).…">
            <a:extLst>
              <a:ext uri="{FF2B5EF4-FFF2-40B4-BE49-F238E27FC236}">
                <a16:creationId xmlns:a16="http://schemas.microsoft.com/office/drawing/2014/main" id="{D49E9D57-37E6-6B42-B8A0-634ED798C8F6}"/>
              </a:ext>
            </a:extLst>
          </p:cNvPr>
          <p:cNvSpPr txBox="1">
            <a:spLocks/>
          </p:cNvSpPr>
          <p:nvPr/>
        </p:nvSpPr>
        <p:spPr>
          <a:xfrm>
            <a:off x="1149544" y="1357743"/>
            <a:ext cx="7839881" cy="51035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2400" b="0" i="0" u="none" strike="noStrike" cap="none" spc="0" baseline="0">
                <a:solidFill>
                  <a:srgbClr val="0048AA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1pPr>
            <a:lvl2pPr marL="584200" marR="0" indent="-45720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60000"/>
              <a:buFont typeface="Lucida Sans"/>
              <a:buChar char="・"/>
              <a:tabLst>
                <a:tab pos="1244600" algn="l"/>
              </a:tabLst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2pPr>
            <a:lvl3pPr marL="914400" marR="0" indent="-31750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Sans"/>
              <a:buChar char="-"/>
              <a:tabLst>
                <a:tab pos="1244600" algn="l"/>
              </a:tabLst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3pPr>
            <a:lvl4pPr marL="0" marR="0" indent="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4pPr>
            <a:lvl5pPr marL="0" marR="0" indent="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2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5pPr>
            <a:lvl6pPr marL="0" marR="0" indent="35560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2400" b="0" i="0" u="none" strike="noStrike" cap="none" spc="0" baseline="0">
                <a:solidFill>
                  <a:srgbClr val="0048AA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6pPr>
            <a:lvl7pPr marL="0" marR="0" indent="71120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2400" b="0" i="0" u="none" strike="noStrike" cap="none" spc="0" baseline="0">
                <a:solidFill>
                  <a:srgbClr val="0048AA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7pPr>
            <a:lvl8pPr marL="0" marR="0" indent="106680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2400" b="0" i="0" u="none" strike="noStrike" cap="none" spc="0" baseline="0">
                <a:solidFill>
                  <a:srgbClr val="0048AA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8pPr>
            <a:lvl9pPr marL="0" marR="0" indent="1422400" algn="l" defTabSz="457200" rtl="0" latinLnBrk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 sz="2400" b="0" i="0" u="none" strike="noStrike" cap="none" spc="0" baseline="0">
                <a:solidFill>
                  <a:srgbClr val="0048AA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Lucida Sans"/>
                <a:sym typeface="Lucida Sans"/>
              </a:rPr>
              <a:t>Cubic time.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Running time is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kumimoji="0" lang="en-US" sz="1800" b="0" i="0" u="none" strike="noStrike" kern="0" cap="none" spc="0" normalizeH="0" baseline="31999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3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.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</a:br>
            <a:r>
              <a:rPr kumimoji="0" lang="en-US" sz="1800" b="0" i="0" u="none" strike="noStrike" kern="0" cap="small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Lucida Sans"/>
                <a:sym typeface="Lucida Sans"/>
              </a:rPr>
              <a:t>3-Sum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Lucida Sans"/>
                <a:sym typeface="Lucida Sans"/>
              </a:rPr>
              <a:t>.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  Given an array of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 distinct integers, find three that sum to 0.</a:t>
            </a: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</a:b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(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n</a:t>
            </a:r>
            <a:r>
              <a:rPr kumimoji="0" lang="en-US" sz="1800" b="0" i="0" u="none" strike="noStrike" kern="0" cap="none" spc="0" normalizeH="0" baseline="42999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3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)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Lucida Sans"/>
                <a:sym typeface="Lucida Sans"/>
              </a:rPr>
              <a:t> algorithm.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  Enumerate all triples (with </a:t>
            </a:r>
            <a:r>
              <a:rPr kumimoji="0" lang="en-US" sz="1800" b="0" i="1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i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&lt;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j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 &lt;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k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).</a:t>
            </a:r>
          </a:p>
          <a:p>
            <a:pPr marL="0" marR="0" lvl="0" indent="0" algn="l" defTabSz="457200" rtl="0" eaLnBrk="1" fontAlgn="auto" latinLnBrk="0" hangingPunct="1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244600" algn="l"/>
              </a:tabLst>
              <a:defRPr/>
            </a:pP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</a:b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</a:b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</a:b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</a:b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</a:br>
            <a:b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</a:b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Lucida Sans"/>
                <a:sym typeface="Lucida Sans"/>
              </a:rPr>
              <a:t>Remark.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  </a:t>
            </a: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Ω(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kumimoji="0" lang="en-US" sz="1800" b="0" i="0" u="none" strike="noStrike" kern="0" cap="none" spc="0" normalizeH="0" baseline="44499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3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 seems inevitable, but 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O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kumimoji="0" lang="en-US" sz="1800" b="0" i="0" u="none" strike="noStrike" kern="0" cap="none" spc="0" normalizeH="0" baseline="44499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 is not hard.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606060"/>
              </a:solidFill>
              <a:effectLst/>
              <a:uLnTx/>
              <a:uFill>
                <a:solidFill>
                  <a:srgbClr val="606060"/>
                </a:solidFill>
              </a:uFill>
              <a:latin typeface="Lucida Sans"/>
              <a:sym typeface="Lucida Sans"/>
            </a:endParaRPr>
          </a:p>
        </p:txBody>
      </p:sp>
      <p:sp>
        <p:nvSpPr>
          <p:cNvPr id="10" name="For  i  = 1  to  n…">
            <a:extLst>
              <a:ext uri="{FF2B5EF4-FFF2-40B4-BE49-F238E27FC236}">
                <a16:creationId xmlns:a16="http://schemas.microsoft.com/office/drawing/2014/main" id="{15A7A6C1-DAED-5843-AE29-AF228C466AA7}"/>
              </a:ext>
            </a:extLst>
          </p:cNvPr>
          <p:cNvSpPr txBox="1"/>
          <p:nvPr/>
        </p:nvSpPr>
        <p:spPr>
          <a:xfrm>
            <a:off x="2946057" y="2986748"/>
            <a:ext cx="4844352" cy="251350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77800" tIns="177800" rIns="177800" bIns="177800">
            <a:spAutoFit/>
          </a:bodyPr>
          <a:lstStyle/>
          <a:p>
            <a:pPr indent="101600" defTabSz="1449492" hangingPunct="0">
              <a:spcBef>
                <a:spcPts val="1200"/>
              </a:spcBef>
              <a:buClr>
                <a:srgbClr val="000000"/>
              </a:buClr>
              <a:buFont typeface="Lucida Sans"/>
              <a:buNone/>
              <a:tabLst>
                <a:tab pos="1066800" algn="l"/>
              </a:tabLst>
              <a:def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000" kern="0" cap="small" dirty="0">
                <a:solidFill>
                  <a:srgbClr val="003F83"/>
                </a:solidFill>
                <a:latin typeface="Times"/>
                <a:ea typeface="Times"/>
                <a:cs typeface="Times"/>
                <a:sym typeface="Times"/>
              </a:rPr>
              <a:t>For </a:t>
            </a:r>
            <a:r>
              <a:rPr sz="2000" kern="0" cap="small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2000" i="1" kern="0"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i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 = 1  </a:t>
            </a:r>
            <a:r>
              <a:rPr sz="2000" kern="0" cap="small" dirty="0">
                <a:solidFill>
                  <a:srgbClr val="003F83"/>
                </a:solidFill>
                <a:latin typeface="Times"/>
                <a:ea typeface="Times"/>
                <a:cs typeface="Times"/>
                <a:sym typeface="Times"/>
              </a:rPr>
              <a:t>to 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n</a:t>
            </a:r>
          </a:p>
          <a:p>
            <a:pPr marL="0" lvl="1" indent="444500" defTabSz="1449492" hangingPunct="0">
              <a:spcBef>
                <a:spcPts val="1200"/>
              </a:spcBef>
              <a:buClr>
                <a:srgbClr val="000000"/>
              </a:buClr>
              <a:buFont typeface="Lucida Sans"/>
              <a:buNone/>
              <a:tabLst>
                <a:tab pos="1066800" algn="l"/>
              </a:tabLst>
              <a:def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000" kern="0" cap="small" dirty="0">
                <a:solidFill>
                  <a:srgbClr val="003F83"/>
                </a:solidFill>
                <a:latin typeface="Times"/>
                <a:ea typeface="Times"/>
                <a:cs typeface="Times"/>
                <a:sym typeface="Times"/>
              </a:rPr>
              <a:t>For </a:t>
            </a:r>
            <a:r>
              <a:rPr sz="2000" kern="0" cap="small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j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 =  </a:t>
            </a:r>
            <a:r>
              <a:rPr sz="2000" i="1" kern="0"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i</a:t>
            </a: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+ 1  </a:t>
            </a:r>
            <a:r>
              <a:rPr sz="2000" kern="0" cap="small" dirty="0">
                <a:solidFill>
                  <a:srgbClr val="003F83"/>
                </a:solidFill>
                <a:latin typeface="Times"/>
                <a:ea typeface="Times"/>
                <a:cs typeface="Times"/>
                <a:sym typeface="Times"/>
              </a:rPr>
              <a:t>to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 </a:t>
            </a: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n</a:t>
            </a:r>
          </a:p>
          <a:p>
            <a:pPr marL="0" lvl="2" indent="787400" defTabSz="1449492" hangingPunct="0">
              <a:spcBef>
                <a:spcPts val="1200"/>
              </a:spcBef>
              <a:buClr>
                <a:srgbClr val="000000"/>
              </a:buClr>
              <a:buFont typeface="Lucida Sans"/>
              <a:buNone/>
              <a:tabLst>
                <a:tab pos="1066800" algn="l"/>
              </a:tabLst>
              <a:def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000" kern="0" cap="small" dirty="0">
                <a:solidFill>
                  <a:srgbClr val="003F83"/>
                </a:solidFill>
                <a:latin typeface="Times"/>
                <a:ea typeface="Times"/>
                <a:cs typeface="Times"/>
                <a:sym typeface="Times"/>
              </a:rPr>
              <a:t>For </a:t>
            </a:r>
            <a:r>
              <a:rPr sz="2000" kern="0" cap="small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k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=  </a:t>
            </a: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j 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+ 1  </a:t>
            </a:r>
            <a:r>
              <a:rPr sz="2000" kern="0" cap="small" dirty="0">
                <a:solidFill>
                  <a:srgbClr val="003F83"/>
                </a:solidFill>
                <a:latin typeface="Times"/>
                <a:ea typeface="Times"/>
                <a:cs typeface="Times"/>
                <a:sym typeface="Times"/>
              </a:rPr>
              <a:t>to 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n</a:t>
            </a:r>
          </a:p>
          <a:p>
            <a:pPr marL="0" lvl="2" indent="787400" defTabSz="1449492" hangingPunct="0">
              <a:spcBef>
                <a:spcPts val="1200"/>
              </a:spcBef>
              <a:buClr>
                <a:srgbClr val="000000"/>
              </a:buClr>
              <a:buFont typeface="Lucida Sans"/>
              <a:buNone/>
              <a:tabLst>
                <a:tab pos="1066800" algn="l"/>
              </a:tabLst>
              <a:def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000" kern="0" cap="small" dirty="0">
                <a:solidFill>
                  <a:srgbClr val="003F83"/>
                </a:solidFill>
                <a:latin typeface="Times"/>
                <a:ea typeface="Times"/>
                <a:cs typeface="Times"/>
                <a:sym typeface="Times"/>
              </a:rPr>
              <a:t>If </a:t>
            </a:r>
            <a:r>
              <a:rPr sz="2000" kern="0" cap="small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</a:t>
            </a:r>
            <a:r>
              <a:rPr sz="2000" i="1" kern="0" baseline="-5999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i</a:t>
            </a: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+ </a:t>
            </a:r>
            <a:r>
              <a:rPr sz="2000" i="1" kern="0"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</a:t>
            </a:r>
            <a:r>
              <a:rPr sz="2000" i="1" kern="0" baseline="-5999"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j</a:t>
            </a: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+ </a:t>
            </a:r>
            <a:r>
              <a:rPr sz="2000" i="1" kern="0"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</a:t>
            </a:r>
            <a:r>
              <a:rPr sz="2000" i="1" kern="0" baseline="-5999"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k</a:t>
            </a: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=  0)</a:t>
            </a:r>
          </a:p>
          <a:p>
            <a:pPr marL="0" lvl="3" indent="1130300" defTabSz="1449492" hangingPunct="0">
              <a:spcBef>
                <a:spcPts val="1200"/>
              </a:spcBef>
              <a:buClr>
                <a:srgbClr val="000000"/>
              </a:buClr>
              <a:buFont typeface="Lucida Sans"/>
              <a:buNone/>
              <a:tabLst>
                <a:tab pos="1066800" algn="l"/>
              </a:tabLst>
              <a:def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2000" kern="0" cap="small" dirty="0">
                <a:solidFill>
                  <a:srgbClr val="003F83"/>
                </a:solidFill>
                <a:latin typeface="Times"/>
                <a:ea typeface="Times"/>
                <a:cs typeface="Times"/>
                <a:sym typeface="Times"/>
              </a:rPr>
              <a:t>Return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 (</a:t>
            </a: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</a:t>
            </a:r>
            <a:r>
              <a:rPr sz="2000" i="1" kern="0" baseline="-5999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i</a:t>
            </a: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sz="2000" i="1" kern="0"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</a:t>
            </a:r>
            <a:r>
              <a:rPr sz="2000" i="1" kern="0" baseline="-5999"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j</a:t>
            </a:r>
            <a:r>
              <a:rPr sz="2000" i="1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, </a:t>
            </a:r>
            <a:r>
              <a:rPr sz="2000" i="1" kern="0"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a</a:t>
            </a:r>
            <a:r>
              <a:rPr sz="2000" i="1" kern="0" baseline="-5999" dirty="0" err="1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k</a:t>
            </a:r>
            <a:r>
              <a:rPr sz="2000" kern="0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78862044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Polynomial tim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Polynomial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C81897-2BA4-4C44-980F-83776223F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543" y="896668"/>
            <a:ext cx="7939865" cy="621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969901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olynomial running tim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Polynomial running time</a:t>
            </a:r>
          </a:p>
        </p:txBody>
      </p:sp>
      <p:sp>
        <p:nvSpPr>
          <p:cNvPr id="184" name="We say that an algorithm is efficient if it has a polynomial running time.…"/>
          <p:cNvSpPr txBox="1">
            <a:spLocks noGrp="1"/>
          </p:cNvSpPr>
          <p:nvPr>
            <p:ph type="body" idx="1"/>
          </p:nvPr>
        </p:nvSpPr>
        <p:spPr>
          <a:xfrm>
            <a:off x="1096848" y="1634439"/>
            <a:ext cx="9152913" cy="4351338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We say that an algorithm is </a:t>
            </a:r>
            <a:r>
              <a:rPr dirty="0">
                <a:solidFill>
                  <a:srgbClr val="8D3124"/>
                </a:solidFill>
                <a:uFill>
                  <a:solidFill>
                    <a:srgbClr val="8D3124"/>
                  </a:solidFill>
                </a:uFill>
              </a:rPr>
              <a:t>efficient</a:t>
            </a:r>
            <a:r>
              <a:rPr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if it has a polynomial running time.</a:t>
            </a:r>
          </a:p>
          <a:p>
            <a:r>
              <a:rPr dirty="0"/>
              <a:t>Theory.  </a:t>
            </a:r>
            <a:r>
              <a:rPr dirty="0">
                <a:solidFill>
                  <a:srgbClr val="000000"/>
                </a:solidFill>
                <a:uFill>
                  <a:solidFill>
                    <a:srgbClr val="8D3124"/>
                  </a:solidFill>
                </a:uFill>
              </a:rPr>
              <a:t>Definition is (relatively) insensitive to model of computation.</a:t>
            </a:r>
          </a:p>
          <a:p>
            <a:r>
              <a:rPr dirty="0"/>
              <a:t>Practice.  </a:t>
            </a:r>
            <a:r>
              <a:rPr dirty="0">
                <a:solidFill>
                  <a:srgbClr val="000000"/>
                </a:solidFill>
                <a:uFill>
                  <a:solidFill>
                    <a:srgbClr val="8D3124"/>
                  </a:solidFill>
                </a:uFill>
              </a:rPr>
              <a:t>It really works!</a:t>
            </a:r>
          </a:p>
          <a:p>
            <a:pPr lvl="1"/>
            <a:r>
              <a:rPr dirty="0"/>
              <a:t>The poly-time algorithms that people develop have both</a:t>
            </a:r>
            <a:br>
              <a:rPr dirty="0"/>
            </a:br>
            <a:r>
              <a:rPr dirty="0"/>
              <a:t>small constants and small exponents.</a:t>
            </a:r>
          </a:p>
          <a:p>
            <a:pPr lvl="1"/>
            <a:r>
              <a:rPr dirty="0"/>
              <a:t>Breaking through the exponential barrier of brute force typically exposes some crucial structure of the problem.</a:t>
            </a:r>
            <a:br>
              <a:rPr dirty="0"/>
            </a:br>
            <a:endParaRPr dirty="0"/>
          </a:p>
          <a:p>
            <a:r>
              <a:rPr dirty="0"/>
              <a:t>Exceptions.  </a:t>
            </a:r>
            <a:r>
              <a:rPr dirty="0">
                <a:solidFill>
                  <a:srgbClr val="000000"/>
                </a:solidFill>
              </a:rPr>
              <a:t>Some poly-time algorithms in the wild</a:t>
            </a:r>
            <a:br>
              <a:rPr dirty="0">
                <a:solidFill>
                  <a:srgbClr val="000000"/>
                </a:solidFill>
              </a:rPr>
            </a:br>
            <a:r>
              <a:rPr dirty="0">
                <a:solidFill>
                  <a:srgbClr val="000000"/>
                </a:solidFill>
              </a:rPr>
              <a:t>have galactic constants and/or huge exponents.</a:t>
            </a:r>
            <a:br>
              <a:rPr dirty="0">
                <a:solidFill>
                  <a:srgbClr val="000000"/>
                </a:solidFill>
              </a:rPr>
            </a:br>
            <a:br>
              <a:rPr dirty="0">
                <a:solidFill>
                  <a:srgbClr val="000000"/>
                </a:solidFill>
              </a:rPr>
            </a:br>
            <a:endParaRPr dirty="0">
              <a:solidFill>
                <a:srgbClr val="000000"/>
              </a:solidFill>
            </a:endParaRPr>
          </a:p>
          <a:p>
            <a:r>
              <a:rPr dirty="0"/>
              <a:t>Q.  </a:t>
            </a:r>
            <a:r>
              <a:rPr dirty="0">
                <a:solidFill>
                  <a:srgbClr val="000000"/>
                </a:solidFill>
              </a:rPr>
              <a:t>Which would you prefer:  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20</a:t>
            </a:r>
            <a:r>
              <a:rPr baseline="-5999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</a:t>
            </a:r>
            <a:r>
              <a:rPr i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baseline="44499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120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 </a:t>
            </a:r>
            <a:r>
              <a:rPr dirty="0">
                <a:solidFill>
                  <a:srgbClr val="000000"/>
                </a:solidFill>
              </a:rPr>
              <a:t>or  </a:t>
            </a:r>
            <a:r>
              <a:rPr i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baseline="42999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 + 0.02 ln </a:t>
            </a:r>
            <a:r>
              <a:rPr i="1" baseline="42999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</a:rPr>
              <a:t>  ? </a:t>
            </a:r>
          </a:p>
        </p:txBody>
      </p:sp>
      <p:sp>
        <p:nvSpPr>
          <p:cNvPr id="1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249761" y="6572250"/>
            <a:ext cx="122103" cy="17859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33</a:t>
            </a:fld>
            <a:endParaRPr/>
          </a:p>
        </p:txBody>
      </p:sp>
      <p:grpSp>
        <p:nvGrpSpPr>
          <p:cNvPr id="194" name="Group"/>
          <p:cNvGrpSpPr/>
          <p:nvPr/>
        </p:nvGrpSpPr>
        <p:grpSpPr>
          <a:xfrm>
            <a:off x="8443118" y="3484603"/>
            <a:ext cx="3037863" cy="2817472"/>
            <a:chOff x="0" y="0"/>
            <a:chExt cx="4320514" cy="4007070"/>
          </a:xfrm>
        </p:grpSpPr>
        <p:grpSp>
          <p:nvGrpSpPr>
            <p:cNvPr id="190" name="Group"/>
            <p:cNvGrpSpPr/>
            <p:nvPr/>
          </p:nvGrpSpPr>
          <p:grpSpPr>
            <a:xfrm>
              <a:off x="0" y="679670"/>
              <a:ext cx="3175000" cy="3327401"/>
              <a:chOff x="0" y="0"/>
              <a:chExt cx="3175000" cy="3327400"/>
            </a:xfrm>
          </p:grpSpPr>
          <p:sp>
            <p:nvSpPr>
              <p:cNvPr id="186" name="Rectangle"/>
              <p:cNvSpPr/>
              <p:nvPr/>
            </p:nvSpPr>
            <p:spPr>
              <a:xfrm>
                <a:off x="0" y="0"/>
                <a:ext cx="3175000" cy="3327400"/>
              </a:xfrm>
              <a:prstGeom prst="rect">
                <a:avLst/>
              </a:prstGeom>
              <a:solidFill>
                <a:srgbClr val="FFFFFF"/>
              </a:solidFill>
              <a:ln w="12700" cap="flat">
                <a:noFill/>
                <a:round/>
              </a:ln>
              <a:effectLst/>
            </p:spPr>
            <p:txBody>
              <a:bodyPr wrap="square" lIns="98227" tIns="98227" rIns="98227" bIns="98227" numCol="1" anchor="ctr">
                <a:noAutofit/>
              </a:bodyPr>
              <a:lstStyle/>
              <a:p>
                <a:pPr marL="43178" marR="43178" defTabSz="321457">
                  <a:defRPr sz="2200">
                    <a:solidFill>
                      <a:srgbClr val="000000"/>
                    </a:solidFill>
                  </a:defRPr>
                </a:pPr>
                <a:endParaRPr sz="1547"/>
              </a:p>
            </p:txBody>
          </p:sp>
          <p:grpSp>
            <p:nvGrpSpPr>
              <p:cNvPr id="189" name="Group"/>
              <p:cNvGrpSpPr/>
              <p:nvPr/>
            </p:nvGrpSpPr>
            <p:grpSpPr>
              <a:xfrm>
                <a:off x="123264" y="197344"/>
                <a:ext cx="3009906" cy="2990359"/>
                <a:chOff x="0" y="0"/>
                <a:chExt cx="3009904" cy="2990357"/>
              </a:xfrm>
            </p:grpSpPr>
            <p:pic>
              <p:nvPicPr>
                <p:cNvPr id="187" name="map-graphs.pdf" descr="map-graphs.pdf"/>
                <p:cNvPicPr>
                  <a:picLocks noChangeAspect="1"/>
                </p:cNvPicPr>
                <p:nvPr/>
              </p:nvPicPr>
              <p:blipFill>
                <a:blip r:embed="rId3"/>
                <a:srcRect l="6699" t="28409" r="50000" b="46843"/>
                <a:stretch>
                  <a:fillRect/>
                </a:stretch>
              </p:blipFill>
              <p:spPr>
                <a:xfrm>
                  <a:off x="146586" y="1074964"/>
                  <a:ext cx="2589692" cy="1915394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  <p:pic>
              <p:nvPicPr>
                <p:cNvPr id="188" name="map-graphs.pdf" descr="map-graphs.pdf"/>
                <p:cNvPicPr>
                  <a:picLocks noChangeAspect="1"/>
                </p:cNvPicPr>
                <p:nvPr/>
              </p:nvPicPr>
              <p:blipFill>
                <a:blip r:embed="rId3"/>
                <a:srcRect l="24836" t="12247" r="24836" b="74368"/>
                <a:stretch>
                  <a:fillRect/>
                </a:stretch>
              </p:blipFill>
              <p:spPr>
                <a:xfrm>
                  <a:off x="0" y="0"/>
                  <a:ext cx="3009905" cy="1035876"/>
                </a:xfrm>
                <a:prstGeom prst="rect">
                  <a:avLst/>
                </a:prstGeom>
                <a:ln w="12700" cap="flat">
                  <a:noFill/>
                  <a:miter lim="400000"/>
                </a:ln>
                <a:effectLst/>
              </p:spPr>
            </p:pic>
          </p:grpSp>
        </p:grpSp>
        <p:grpSp>
          <p:nvGrpSpPr>
            <p:cNvPr id="193" name="Group"/>
            <p:cNvGrpSpPr/>
            <p:nvPr/>
          </p:nvGrpSpPr>
          <p:grpSpPr>
            <a:xfrm>
              <a:off x="2310150" y="0"/>
              <a:ext cx="2010365" cy="1270000"/>
              <a:chOff x="3" y="0"/>
              <a:chExt cx="2010364" cy="1270000"/>
            </a:xfrm>
          </p:grpSpPr>
          <p:sp>
            <p:nvSpPr>
              <p:cNvPr id="191" name="n120"/>
              <p:cNvSpPr/>
              <p:nvPr/>
            </p:nvSpPr>
            <p:spPr>
              <a:xfrm>
                <a:off x="740368" y="0"/>
                <a:ext cx="1270001" cy="1270000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  </a:ext>
              </a:extLst>
            </p:spPr>
            <p:txBody>
              <a:bodyPr wrap="none" lIns="0" tIns="0" rIns="0" bIns="0" numCol="1" anchor="t">
                <a:spAutoFit/>
              </a:bodyPr>
              <a:lstStyle/>
              <a:p>
                <a:pPr>
                  <a:defRPr sz="1800">
                    <a:latin typeface="Times"/>
                    <a:ea typeface="Times"/>
                    <a:cs typeface="Times"/>
                    <a:sym typeface="Times"/>
                  </a:defRPr>
                </a:pPr>
                <a:r>
                  <a:rPr sz="1266" i="1"/>
                  <a:t>n</a:t>
                </a:r>
                <a:r>
                  <a:rPr sz="1266" baseline="48666"/>
                  <a:t>120</a:t>
                </a:r>
              </a:p>
            </p:txBody>
          </p:sp>
          <p:sp>
            <p:nvSpPr>
              <p:cNvPr id="192" name="Line"/>
              <p:cNvSpPr/>
              <p:nvPr/>
            </p:nvSpPr>
            <p:spPr>
              <a:xfrm flipV="1">
                <a:off x="3" y="360414"/>
                <a:ext cx="520718" cy="520717"/>
              </a:xfrm>
              <a:prstGeom prst="line">
                <a:avLst/>
              </a:prstGeom>
              <a:noFill/>
              <a:ln w="25400" cap="flat">
                <a:solidFill>
                  <a:srgbClr val="8D3124"/>
                </a:solidFill>
                <a:prstDash val="solid"/>
                <a:miter lim="400000"/>
                <a:headEnd type="stealth" w="med" len="med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defTabSz="321457">
                  <a:defRPr sz="1200">
                    <a:solidFill>
                      <a:srgbClr val="000000"/>
                    </a:solidFill>
                  </a:defRPr>
                </a:pPr>
                <a:endParaRPr sz="844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30658800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Exponential tim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Exponential time</a:t>
            </a:r>
          </a:p>
        </p:txBody>
      </p:sp>
      <p:sp>
        <p:nvSpPr>
          <p:cNvPr id="10" name="Exponential time.  Running time is O(2nk) for some constant k &gt; 0.…">
            <a:extLst>
              <a:ext uri="{FF2B5EF4-FFF2-40B4-BE49-F238E27FC236}">
                <a16:creationId xmlns:a16="http://schemas.microsoft.com/office/drawing/2014/main" id="{43CB9565-5AC6-814C-B812-AF3801496D24}"/>
              </a:ext>
            </a:extLst>
          </p:cNvPr>
          <p:cNvSpPr txBox="1">
            <a:spLocks/>
          </p:cNvSpPr>
          <p:nvPr/>
        </p:nvSpPr>
        <p:spPr>
          <a:xfrm>
            <a:off x="1149544" y="1261269"/>
            <a:ext cx="10668000" cy="5750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/>
          <a:lstStyle>
            <a:lvl1pPr marL="0" marR="0" indent="0" algn="l" defTabSz="321457" rtl="0" latinLnBrk="0">
              <a:lnSpc>
                <a:spcPts val="26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5078" algn="l"/>
              </a:tabLst>
              <a:defRPr sz="1687" b="0" i="0" u="none" strike="noStrike" cap="none" spc="0" baseline="0">
                <a:solidFill>
                  <a:srgbClr val="0048AA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1pPr>
            <a:lvl2pPr marL="410751" marR="0" indent="-321457" algn="l" defTabSz="321457" rtl="0" latinLnBrk="0">
              <a:lnSpc>
                <a:spcPts val="2672"/>
              </a:lnSpc>
              <a:spcBef>
                <a:spcPts val="0"/>
              </a:spcBef>
              <a:spcAft>
                <a:spcPts val="0"/>
              </a:spcAft>
              <a:buClrTx/>
              <a:buSzPct val="160000"/>
              <a:buFont typeface="Lucida Sans"/>
              <a:buChar char="・"/>
              <a:tabLst>
                <a:tab pos="875078" algn="l"/>
              </a:tabLst>
              <a:defRPr sz="1687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2pPr>
            <a:lvl3pPr marL="642915" marR="0" indent="-223234" algn="l" defTabSz="321457" rtl="0" latinLnBrk="0">
              <a:lnSpc>
                <a:spcPts val="2672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Lucida Sans"/>
              <a:buChar char="-"/>
              <a:tabLst>
                <a:tab pos="875078" algn="l"/>
              </a:tabLst>
              <a:defRPr sz="1687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3pPr>
            <a:lvl4pPr marL="0" marR="0" indent="0" algn="l" defTabSz="321457" rtl="0" latinLnBrk="0">
              <a:lnSpc>
                <a:spcPts val="26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5078" algn="l"/>
              </a:tabLst>
              <a:defRPr sz="1687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4pPr>
            <a:lvl5pPr marL="0" marR="0" indent="0" algn="l" defTabSz="321457" rtl="0" latinLnBrk="0">
              <a:lnSpc>
                <a:spcPts val="26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5078" algn="l"/>
              </a:tabLst>
              <a:defRPr sz="1687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5pPr>
            <a:lvl6pPr marL="0" marR="0" indent="250022" algn="l" defTabSz="321457" rtl="0" latinLnBrk="0">
              <a:lnSpc>
                <a:spcPts val="26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5078" algn="l"/>
              </a:tabLst>
              <a:defRPr sz="1687" b="0" i="0" u="none" strike="noStrike" cap="none" spc="0" baseline="0">
                <a:solidFill>
                  <a:srgbClr val="0048AA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6pPr>
            <a:lvl7pPr marL="0" marR="0" indent="500045" algn="l" defTabSz="321457" rtl="0" latinLnBrk="0">
              <a:lnSpc>
                <a:spcPts val="26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5078" algn="l"/>
              </a:tabLst>
              <a:defRPr sz="1687" b="0" i="0" u="none" strike="noStrike" cap="none" spc="0" baseline="0">
                <a:solidFill>
                  <a:srgbClr val="0048AA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7pPr>
            <a:lvl8pPr marL="0" marR="0" indent="750067" algn="l" defTabSz="321457" rtl="0" latinLnBrk="0">
              <a:lnSpc>
                <a:spcPts val="26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5078" algn="l"/>
              </a:tabLst>
              <a:defRPr sz="1687" b="0" i="0" u="none" strike="noStrike" cap="none" spc="0" baseline="0">
                <a:solidFill>
                  <a:srgbClr val="0048AA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8pPr>
            <a:lvl9pPr marL="0" marR="0" indent="1000089" algn="l" defTabSz="321457" rtl="0" latinLnBrk="0">
              <a:lnSpc>
                <a:spcPts val="26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5078" algn="l"/>
              </a:tabLst>
              <a:defRPr sz="1687" b="0" i="0" u="none" strike="noStrike" cap="none" spc="0" baseline="0">
                <a:solidFill>
                  <a:srgbClr val="0048AA"/>
                </a:solidFill>
                <a:uFillTx/>
                <a:latin typeface="+mn-lt"/>
                <a:ea typeface="+mn-ea"/>
                <a:cs typeface="+mn-cs"/>
                <a:sym typeface="Lucida Sans"/>
              </a:defRPr>
            </a:lvl9pPr>
          </a:lstStyle>
          <a:p>
            <a:pPr marL="0" marR="0" lvl="0" indent="0" algn="l" defTabSz="321457" rtl="0" eaLnBrk="1" fontAlgn="auto" latinLnBrk="0" hangingPunct="1">
              <a:lnSpc>
                <a:spcPts val="26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5078" algn="l"/>
              </a:tabLst>
              <a:defRPr/>
            </a:pPr>
            <a:r>
              <a:rPr kumimoji="0" lang="en-US" sz="1687" b="0" i="0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Lucida Sans"/>
                <a:sym typeface="Lucida Sans"/>
              </a:rPr>
              <a:t>Exponential time.  </a:t>
            </a:r>
            <a:r>
              <a:rPr kumimoji="0" lang="en-US" sz="16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Running time is </a:t>
            </a:r>
            <a:r>
              <a:rPr kumimoji="0" lang="en-US" sz="168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O</a:t>
            </a:r>
            <a:r>
              <a:rPr kumimoji="0" lang="en-US" sz="16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(2</a:t>
            </a:r>
            <a:r>
              <a:rPr kumimoji="0" lang="en-US" sz="1828" b="0" i="1" u="none" strike="noStrike" kern="0" cap="none" spc="0" normalizeH="0" baseline="47384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kumimoji="0" lang="en-US" sz="1406" b="0" i="1" u="none" strike="noStrike" kern="0" cap="none" spc="281" normalizeH="0" baseline="81999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k</a:t>
            </a:r>
            <a:r>
              <a:rPr kumimoji="0" lang="en-US" sz="16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kumimoji="0" lang="en-US" sz="16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 for some constant </a:t>
            </a:r>
            <a:r>
              <a:rPr kumimoji="0" lang="en-US" sz="1687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k &gt; </a:t>
            </a:r>
            <a:r>
              <a:rPr kumimoji="0" lang="en-US" sz="16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Times"/>
                <a:ea typeface="Times"/>
                <a:cs typeface="Times"/>
                <a:sym typeface="Times"/>
              </a:rPr>
              <a:t>0</a:t>
            </a:r>
            <a:r>
              <a:rPr kumimoji="0" lang="en-US" sz="16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.</a:t>
            </a:r>
          </a:p>
          <a:p>
            <a:pPr marL="0" marR="0" lvl="0" indent="0" algn="l" defTabSz="321457" rtl="0" eaLnBrk="1" fontAlgn="auto" latinLnBrk="0" hangingPunct="1">
              <a:lnSpc>
                <a:spcPts val="26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5078" algn="l"/>
              </a:tabLst>
              <a:defRPr/>
            </a:pPr>
            <a:br>
              <a:rPr kumimoji="0" lang="en-US" sz="16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</a:br>
            <a:r>
              <a:rPr kumimoji="0" lang="en-US" sz="1687" b="0" i="0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Lucida Sans"/>
                <a:sym typeface="Lucida Sans"/>
              </a:rPr>
              <a:t>Independent set.</a:t>
            </a:r>
            <a:r>
              <a:rPr kumimoji="0" lang="en-US" sz="16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  Given a graph, find independent set of max cardinality.</a:t>
            </a:r>
          </a:p>
          <a:p>
            <a:pPr marL="0" marR="0" lvl="0" indent="0" algn="l" defTabSz="321457" rtl="0" eaLnBrk="1" fontAlgn="auto" latinLnBrk="0" hangingPunct="1">
              <a:lnSpc>
                <a:spcPts val="2672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875078" algn="l"/>
              </a:tabLst>
              <a:defRPr/>
            </a:pPr>
            <a:br>
              <a:rPr kumimoji="0" lang="en-US" sz="16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</a:br>
            <a:r>
              <a:rPr kumimoji="0" lang="en-US" sz="1687" b="0" i="1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O</a:t>
            </a:r>
            <a:r>
              <a:rPr kumimoji="0" lang="en-US" sz="1687" b="0" i="0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(</a:t>
            </a:r>
            <a:r>
              <a:rPr kumimoji="0" lang="en-US" sz="1687" b="0" i="1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n</a:t>
            </a:r>
            <a:r>
              <a:rPr kumimoji="0" lang="en-US" sz="1687" b="0" i="0" u="none" strike="noStrike" kern="0" cap="none" spc="0" normalizeH="0" baseline="38833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2</a:t>
            </a:r>
            <a:r>
              <a:rPr kumimoji="0" lang="en-US" sz="1687" b="0" i="0" u="none" strike="noStrike" kern="0" cap="none" spc="0" normalizeH="0" baseline="3050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 </a:t>
            </a:r>
            <a:r>
              <a:rPr kumimoji="0" lang="en-US" sz="1687" b="0" i="0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2</a:t>
            </a:r>
            <a:r>
              <a:rPr kumimoji="0" lang="en-US" sz="1687" b="0" i="1" u="none" strike="noStrike" kern="0" cap="none" spc="0" normalizeH="0" baseline="42999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n</a:t>
            </a:r>
            <a:r>
              <a:rPr kumimoji="0" lang="en-US" sz="1687" b="0" i="0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Times"/>
                <a:ea typeface="Times"/>
                <a:cs typeface="Times"/>
                <a:sym typeface="Times"/>
              </a:rPr>
              <a:t>)</a:t>
            </a:r>
            <a:r>
              <a:rPr kumimoji="0" lang="en-US" sz="1687" b="0" i="0" u="none" strike="noStrike" kern="0" cap="none" spc="0" normalizeH="0" baseline="0" noProof="0" dirty="0">
                <a:ln>
                  <a:noFill/>
                </a:ln>
                <a:solidFill>
                  <a:srgbClr val="0048AA"/>
                </a:solidFill>
                <a:effectLst/>
                <a:uLnTx/>
                <a:uFillTx/>
                <a:latin typeface="Lucida Sans"/>
                <a:sym typeface="Lucida Sans"/>
              </a:rPr>
              <a:t> algorithm.</a:t>
            </a:r>
            <a:r>
              <a:rPr kumimoji="0" lang="en-US" sz="168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Lucida Sans"/>
                <a:sym typeface="Lucida Sans"/>
              </a:rPr>
              <a:t>  Enumerate all subsets.</a:t>
            </a:r>
          </a:p>
        </p:txBody>
      </p:sp>
      <p:sp>
        <p:nvSpPr>
          <p:cNvPr id="11" name="S*  ← ∅.…">
            <a:extLst>
              <a:ext uri="{FF2B5EF4-FFF2-40B4-BE49-F238E27FC236}">
                <a16:creationId xmlns:a16="http://schemas.microsoft.com/office/drawing/2014/main" id="{DEA78784-74B6-874B-9F71-30191B9C9941}"/>
              </a:ext>
            </a:extLst>
          </p:cNvPr>
          <p:cNvSpPr txBox="1"/>
          <p:nvPr/>
        </p:nvSpPr>
        <p:spPr>
          <a:xfrm>
            <a:off x="3863650" y="3581400"/>
            <a:ext cx="4464699" cy="2323169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125016" tIns="125016" rIns="125016" bIns="125016">
            <a:spAutoFit/>
          </a:bodyPr>
          <a:lstStyle/>
          <a:p>
            <a:pPr indent="71435" defTabSz="1019138" hangingPunct="0">
              <a:spcBef>
                <a:spcPts val="844"/>
              </a:spcBef>
              <a:buClr>
                <a:srgbClr val="000000"/>
              </a:buClr>
              <a:tabLst>
                <a:tab pos="750067" algn="l"/>
              </a:tabLst>
              <a:def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1687" i="1" kern="0" dirty="0">
                <a:solidFill>
                  <a:srgbClr val="000000"/>
                </a:solidFill>
                <a:latin typeface="Times"/>
                <a:sym typeface="Times"/>
              </a:rPr>
              <a:t>S*</a:t>
            </a:r>
            <a:r>
              <a:rPr sz="1687" kern="0" dirty="0">
                <a:solidFill>
                  <a:srgbClr val="000000"/>
                </a:solidFill>
                <a:latin typeface="Times"/>
                <a:sym typeface="Times"/>
              </a:rPr>
              <a:t>  ← </a:t>
            </a:r>
            <a:r>
              <a:rPr sz="1687" kern="0" dirty="0" err="1">
                <a:solidFill>
                  <a:srgbClr val="010000"/>
                </a:solidFill>
                <a:uFill>
                  <a:solidFill>
                    <a:srgbClr val="010000"/>
                  </a:solidFill>
                </a:uFill>
                <a:latin typeface="Symbol"/>
                <a:ea typeface="Symbol"/>
                <a:cs typeface="Symbol"/>
                <a:sym typeface="Symbol"/>
              </a:rPr>
              <a:t>Æ</a:t>
            </a:r>
            <a:r>
              <a:rPr sz="1687" kern="0" dirty="0">
                <a:solidFill>
                  <a:srgbClr val="000000"/>
                </a:solidFill>
                <a:latin typeface="Times"/>
                <a:sym typeface="Times"/>
              </a:rPr>
              <a:t>.</a:t>
            </a:r>
          </a:p>
          <a:p>
            <a:pPr indent="71435" defTabSz="1019138" hangingPunct="0">
              <a:spcBef>
                <a:spcPts val="844"/>
              </a:spcBef>
              <a:buClr>
                <a:srgbClr val="000000"/>
              </a:buClr>
              <a:tabLst>
                <a:tab pos="750067" algn="l"/>
              </a:tabLst>
              <a:def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1687" kern="0" cap="small" dirty="0">
                <a:solidFill>
                  <a:srgbClr val="003F83"/>
                </a:solidFill>
                <a:latin typeface="Times"/>
                <a:sym typeface="Times"/>
              </a:rPr>
              <a:t>Foreach </a:t>
            </a:r>
            <a:r>
              <a:rPr sz="1687" kern="0" cap="small" dirty="0">
                <a:solidFill>
                  <a:srgbClr val="000000"/>
                </a:solidFill>
                <a:latin typeface="Times"/>
                <a:sym typeface="Times"/>
              </a:rPr>
              <a:t> </a:t>
            </a:r>
            <a:r>
              <a:rPr sz="1687" kern="0" dirty="0">
                <a:solidFill>
                  <a:srgbClr val="000000"/>
                </a:solidFill>
                <a:latin typeface="Times"/>
                <a:sym typeface="Times"/>
              </a:rPr>
              <a:t>subset </a:t>
            </a:r>
            <a:r>
              <a:rPr sz="1687" i="1" kern="0" dirty="0">
                <a:solidFill>
                  <a:srgbClr val="000000"/>
                </a:solidFill>
                <a:latin typeface="Times"/>
                <a:sym typeface="Times"/>
              </a:rPr>
              <a:t>S</a:t>
            </a:r>
            <a:r>
              <a:rPr sz="1687" kern="0" dirty="0">
                <a:solidFill>
                  <a:srgbClr val="000000"/>
                </a:solidFill>
                <a:latin typeface="Times"/>
                <a:sym typeface="Times"/>
              </a:rPr>
              <a:t> of nodes:</a:t>
            </a:r>
            <a:endParaRPr sz="1687" i="1" kern="0" dirty="0">
              <a:solidFill>
                <a:srgbClr val="000000"/>
              </a:solidFill>
              <a:latin typeface="Times"/>
              <a:sym typeface="Times"/>
            </a:endParaRPr>
          </a:p>
          <a:p>
            <a:pPr marL="0" lvl="1" indent="312528" defTabSz="1019138" hangingPunct="0">
              <a:spcBef>
                <a:spcPts val="844"/>
              </a:spcBef>
              <a:buClr>
                <a:srgbClr val="000000"/>
              </a:buClr>
              <a:tabLst>
                <a:tab pos="750067" algn="l"/>
              </a:tabLst>
              <a:def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1687" kern="0" dirty="0">
                <a:solidFill>
                  <a:srgbClr val="000000"/>
                </a:solidFill>
                <a:latin typeface="Times"/>
                <a:sym typeface="Times"/>
              </a:rPr>
              <a:t>Check whether</a:t>
            </a:r>
            <a:r>
              <a:rPr sz="1687" i="1" kern="0" dirty="0">
                <a:solidFill>
                  <a:srgbClr val="000000"/>
                </a:solidFill>
                <a:latin typeface="Times"/>
                <a:sym typeface="Times"/>
              </a:rPr>
              <a:t> S </a:t>
            </a:r>
            <a:r>
              <a:rPr sz="1687" kern="0" dirty="0">
                <a:solidFill>
                  <a:srgbClr val="000000"/>
                </a:solidFill>
                <a:latin typeface="Times"/>
                <a:sym typeface="Times"/>
              </a:rPr>
              <a:t>is an independent set.</a:t>
            </a:r>
            <a:endParaRPr sz="1687" i="1" kern="0" dirty="0">
              <a:solidFill>
                <a:srgbClr val="000000"/>
              </a:solidFill>
              <a:latin typeface="Times"/>
              <a:sym typeface="Times"/>
            </a:endParaRPr>
          </a:p>
          <a:p>
            <a:pPr marL="0" lvl="1" indent="312528" defTabSz="1019138" hangingPunct="0">
              <a:spcBef>
                <a:spcPts val="844"/>
              </a:spcBef>
              <a:buClr>
                <a:srgbClr val="000000"/>
              </a:buClr>
              <a:tabLst>
                <a:tab pos="750067" algn="l"/>
              </a:tabLst>
              <a:def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1687" kern="0" cap="small" dirty="0">
                <a:solidFill>
                  <a:srgbClr val="003F83"/>
                </a:solidFill>
                <a:latin typeface="Times"/>
                <a:sym typeface="Times"/>
              </a:rPr>
              <a:t>If </a:t>
            </a:r>
            <a:r>
              <a:rPr sz="1687" kern="0" cap="small" dirty="0">
                <a:solidFill>
                  <a:srgbClr val="000000"/>
                </a:solidFill>
                <a:latin typeface="Times"/>
                <a:sym typeface="Times"/>
              </a:rPr>
              <a:t> </a:t>
            </a:r>
            <a:r>
              <a:rPr sz="1687" kern="0" dirty="0">
                <a:solidFill>
                  <a:srgbClr val="000000"/>
                </a:solidFill>
                <a:latin typeface="Times"/>
                <a:sym typeface="Times"/>
              </a:rPr>
              <a:t>(</a:t>
            </a:r>
            <a:r>
              <a:rPr sz="1687" i="1" kern="0" dirty="0">
                <a:solidFill>
                  <a:srgbClr val="000000"/>
                </a:solidFill>
                <a:latin typeface="Times"/>
                <a:sym typeface="Times"/>
              </a:rPr>
              <a:t>S </a:t>
            </a:r>
            <a:r>
              <a:rPr sz="1687" kern="0" dirty="0">
                <a:solidFill>
                  <a:srgbClr val="000000"/>
                </a:solidFill>
                <a:latin typeface="Times"/>
                <a:sym typeface="Times"/>
              </a:rPr>
              <a:t>is an independent set and</a:t>
            </a:r>
            <a:r>
              <a:rPr sz="1687" i="1" kern="0" dirty="0">
                <a:solidFill>
                  <a:srgbClr val="000000"/>
                </a:solidFill>
                <a:latin typeface="Times"/>
                <a:sym typeface="Times"/>
              </a:rPr>
              <a:t> </a:t>
            </a:r>
            <a:r>
              <a:rPr sz="1687" kern="0" dirty="0">
                <a:solidFill>
                  <a:srgbClr val="000000"/>
                </a:solidFill>
                <a:latin typeface="Times"/>
                <a:sym typeface="Times"/>
              </a:rPr>
              <a:t>⎢</a:t>
            </a:r>
            <a:r>
              <a:rPr sz="1687" i="1" kern="0" dirty="0">
                <a:solidFill>
                  <a:srgbClr val="000000"/>
                </a:solidFill>
                <a:latin typeface="Times"/>
                <a:sym typeface="Times"/>
              </a:rPr>
              <a:t>S⎟ &gt; </a:t>
            </a:r>
            <a:r>
              <a:rPr sz="1687" kern="0" dirty="0">
                <a:solidFill>
                  <a:srgbClr val="000000"/>
                </a:solidFill>
                <a:latin typeface="Times"/>
                <a:sym typeface="Times"/>
              </a:rPr>
              <a:t>⎢</a:t>
            </a:r>
            <a:r>
              <a:rPr sz="1687" i="1" kern="0" dirty="0">
                <a:solidFill>
                  <a:srgbClr val="000000"/>
                </a:solidFill>
                <a:latin typeface="Times"/>
                <a:sym typeface="Times"/>
              </a:rPr>
              <a:t>S*⎟</a:t>
            </a:r>
            <a:r>
              <a:rPr sz="1687" kern="0" dirty="0">
                <a:solidFill>
                  <a:srgbClr val="000000"/>
                </a:solidFill>
                <a:latin typeface="Times"/>
                <a:sym typeface="Times"/>
              </a:rPr>
              <a:t>)</a:t>
            </a:r>
            <a:endParaRPr sz="1687" i="1" kern="0" dirty="0">
              <a:solidFill>
                <a:srgbClr val="000000"/>
              </a:solidFill>
              <a:latin typeface="Times"/>
              <a:sym typeface="Times"/>
            </a:endParaRPr>
          </a:p>
          <a:p>
            <a:pPr marL="0" lvl="2" indent="553621" defTabSz="1019138" hangingPunct="0">
              <a:spcBef>
                <a:spcPts val="844"/>
              </a:spcBef>
              <a:buClr>
                <a:srgbClr val="000000"/>
              </a:buClr>
              <a:tabLst>
                <a:tab pos="750067" algn="l"/>
              </a:tabLst>
              <a:def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1687" i="1" kern="0" dirty="0">
                <a:solidFill>
                  <a:srgbClr val="000000"/>
                </a:solidFill>
                <a:latin typeface="Times"/>
                <a:sym typeface="Times"/>
              </a:rPr>
              <a:t>S*</a:t>
            </a:r>
            <a:r>
              <a:rPr sz="1687" kern="0" dirty="0">
                <a:solidFill>
                  <a:srgbClr val="000000"/>
                </a:solidFill>
                <a:latin typeface="Times"/>
                <a:sym typeface="Times"/>
              </a:rPr>
              <a:t>  ← </a:t>
            </a:r>
            <a:r>
              <a:rPr sz="1687" i="1" kern="0" dirty="0">
                <a:solidFill>
                  <a:srgbClr val="000000"/>
                </a:solidFill>
                <a:latin typeface="Times"/>
                <a:sym typeface="Times"/>
              </a:rPr>
              <a:t>S</a:t>
            </a:r>
            <a:r>
              <a:rPr sz="1687" kern="0" dirty="0">
                <a:solidFill>
                  <a:srgbClr val="000000"/>
                </a:solidFill>
                <a:latin typeface="Times"/>
                <a:sym typeface="Times"/>
              </a:rPr>
              <a:t>.</a:t>
            </a:r>
          </a:p>
          <a:p>
            <a:pPr indent="71435" defTabSz="1019138" hangingPunct="0">
              <a:spcBef>
                <a:spcPts val="844"/>
              </a:spcBef>
              <a:buClr>
                <a:srgbClr val="000000"/>
              </a:buClr>
              <a:tabLst>
                <a:tab pos="750067" algn="l"/>
              </a:tabLst>
              <a:defRPr sz="240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rPr sz="1687" kern="0" cap="small" dirty="0">
                <a:solidFill>
                  <a:srgbClr val="003F83"/>
                </a:solidFill>
                <a:latin typeface="Times"/>
                <a:sym typeface="Times"/>
              </a:rPr>
              <a:t>Return </a:t>
            </a:r>
            <a:r>
              <a:rPr sz="1687" kern="0" cap="small" dirty="0">
                <a:solidFill>
                  <a:srgbClr val="000000"/>
                </a:solidFill>
                <a:latin typeface="Times"/>
                <a:sym typeface="Times"/>
              </a:rPr>
              <a:t> </a:t>
            </a:r>
            <a:r>
              <a:rPr sz="1687" i="1" kern="0" dirty="0">
                <a:solidFill>
                  <a:srgbClr val="000000"/>
                </a:solidFill>
                <a:latin typeface="Times"/>
                <a:sym typeface="Times"/>
              </a:rPr>
              <a:t>S*</a:t>
            </a:r>
            <a:r>
              <a:rPr sz="1687" kern="0" dirty="0">
                <a:solidFill>
                  <a:srgbClr val="000000"/>
                </a:solidFill>
                <a:latin typeface="Times"/>
                <a:sym typeface="Time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627824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1" name="Rectangle 3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FF24E581-BAFF-8144-9B6A-603AE1C76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544" y="1600200"/>
            <a:ext cx="7848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000" dirty="0"/>
              <a:t>The following algorithm computes prefix averages in linear time by keeping a running sum</a:t>
            </a:r>
            <a:endParaRPr lang="en-US" altLang="en-US" sz="2000" b="1" i="1" dirty="0">
              <a:latin typeface="Times New Roman" panose="02020603050405020304" pitchFamily="18" charset="0"/>
              <a:sym typeface="Symbol" pitchFamily="2" charset="2"/>
            </a:endParaRPr>
          </a:p>
        </p:txBody>
      </p:sp>
      <p:sp>
        <p:nvSpPr>
          <p:cNvPr id="263172" name="Rectangle 4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A414C208-6982-C740-83ED-AF9FB315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0544" y="2514600"/>
            <a:ext cx="65532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Algorithm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prefixAverages2</a:t>
            </a:r>
            <a:r>
              <a:rPr lang="en-US" altLang="en-US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1800" b="1" i="1" dirty="0">
                <a:solidFill>
                  <a:schemeClr val="tx2"/>
                </a:solidFill>
                <a:latin typeface="Times New Roman" panose="02020603050405020304" pitchFamily="18" charset="0"/>
              </a:rPr>
              <a:t>X, n</a:t>
            </a:r>
            <a:r>
              <a:rPr lang="en-US" altLang="en-US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Input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pitchFamily="18" charset="0"/>
              </a:rPr>
              <a:t>array </a:t>
            </a:r>
            <a:r>
              <a:rPr lang="en-US" altLang="en-US" sz="18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X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of </a:t>
            </a:r>
            <a:r>
              <a:rPr lang="en-US" altLang="en-US" sz="18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integers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chemeClr val="tx2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Output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pitchFamily="18" charset="0"/>
              </a:rPr>
              <a:t>array </a:t>
            </a:r>
            <a:r>
              <a:rPr lang="en-US" altLang="en-US" sz="18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of prefix averages of </a:t>
            </a:r>
            <a:r>
              <a:rPr lang="en-US" altLang="en-US" sz="1800" b="1" i="1" dirty="0">
                <a:solidFill>
                  <a:schemeClr val="accent2"/>
                </a:solidFill>
                <a:latin typeface="Times New Roman" panose="02020603050405020304" pitchFamily="18" charset="0"/>
                <a:sym typeface="Symbol" pitchFamily="2" charset="2"/>
              </a:rPr>
              <a:t>X	    </a:t>
            </a:r>
            <a:r>
              <a:rPr lang="en-US" altLang="en-US" sz="1600" dirty="0">
                <a:solidFill>
                  <a:srgbClr val="008000"/>
                </a:solidFill>
                <a:sym typeface="Symbol" pitchFamily="2" charset="2"/>
              </a:rPr>
              <a:t>#operations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pitchFamily="18" charset="0"/>
                <a:sym typeface="Symbol" pitchFamily="2" charset="2"/>
              </a:rPr>
              <a:t>	</a:t>
            </a:r>
            <a:r>
              <a:rPr lang="en-US" altLang="en-US" sz="18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 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pitchFamily="18" charset="0"/>
              </a:rPr>
              <a:t>new array of </a:t>
            </a:r>
            <a:r>
              <a:rPr lang="en-US" altLang="en-US" sz="1800" b="1" i="1" dirty="0">
                <a:solidFill>
                  <a:schemeClr val="accent2"/>
                </a:solidFill>
                <a:latin typeface="Times New Roman" panose="02020603050405020304" pitchFamily="18" charset="0"/>
              </a:rPr>
              <a:t>n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pitchFamily="18" charset="0"/>
              </a:rPr>
              <a:t> integers			</a:t>
            </a:r>
            <a:r>
              <a:rPr lang="en-US" altLang="en-US" sz="1800" b="1" i="1" dirty="0">
                <a:solidFill>
                  <a:srgbClr val="008000"/>
                </a:solidFill>
                <a:latin typeface="Times New Roman" panose="02020603050405020304" pitchFamily="18" charset="0"/>
                <a:sym typeface="Symbol" pitchFamily="2" charset="2"/>
              </a:rPr>
              <a:t>n</a:t>
            </a:r>
            <a:endParaRPr lang="en-US" altLang="en-US" sz="1800" b="1" i="1" dirty="0">
              <a:solidFill>
                <a:srgbClr val="008000"/>
              </a:solidFill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sym typeface="Symbol" pitchFamily="2" charset="2"/>
              </a:rPr>
              <a:t>	</a:t>
            </a:r>
            <a:r>
              <a:rPr lang="en-US" altLang="en-US" sz="1800" b="1" i="1" dirty="0">
                <a:solidFill>
                  <a:schemeClr val="accent2"/>
                </a:solidFill>
                <a:latin typeface="Times New Roman" panose="02020603050405020304" pitchFamily="18" charset="0"/>
                <a:sym typeface="Symbol" pitchFamily="2" charset="2"/>
              </a:rPr>
              <a:t>s</a:t>
            </a:r>
            <a:r>
              <a:rPr lang="en-US" altLang="en-US" sz="1800" dirty="0">
                <a:solidFill>
                  <a:schemeClr val="tx2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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pitchFamily="18" charset="0"/>
                <a:sym typeface="Symbol" pitchFamily="2" charset="2"/>
              </a:rPr>
              <a:t> 0 							</a:t>
            </a:r>
            <a:r>
              <a:rPr lang="en-US" altLang="en-US" sz="1800" dirty="0">
                <a:solidFill>
                  <a:srgbClr val="008000"/>
                </a:solidFill>
                <a:latin typeface="Times New Roman" panose="02020603050405020304" pitchFamily="18" charset="0"/>
                <a:sym typeface="Symbol" pitchFamily="2" charset="2"/>
              </a:rPr>
              <a:t>1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</a:rPr>
              <a:t>	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for</a:t>
            </a:r>
            <a:r>
              <a:rPr lang="en-US" altLang="en-US" sz="1800" dirty="0">
                <a:latin typeface="Times New Roman" panose="02020603050405020304" pitchFamily="18" charset="0"/>
              </a:rPr>
              <a:t> </a:t>
            </a:r>
            <a:r>
              <a:rPr lang="en-US" altLang="en-US" sz="1800" b="1" i="1" dirty="0" err="1">
                <a:solidFill>
                  <a:schemeClr val="accent2"/>
                </a:solidFill>
                <a:latin typeface="Times New Roman" panose="02020603050405020304" pitchFamily="18" charset="0"/>
              </a:rPr>
              <a:t>i</a:t>
            </a:r>
            <a:r>
              <a:rPr lang="en-US" altLang="en-US" sz="1800" dirty="0">
                <a:solidFill>
                  <a:schemeClr val="tx2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</a:t>
            </a:r>
            <a:r>
              <a:rPr lang="en-US" altLang="en-US" sz="1800" dirty="0">
                <a:solidFill>
                  <a:schemeClr val="tx2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pitchFamily="18" charset="0"/>
                <a:sym typeface="Symbol" pitchFamily="2" charset="2"/>
              </a:rPr>
              <a:t>0</a:t>
            </a:r>
            <a:r>
              <a:rPr lang="en-US" altLang="en-US" sz="1800" dirty="0"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to</a:t>
            </a:r>
            <a:r>
              <a:rPr lang="en-US" altLang="en-US" sz="1800" dirty="0"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1800" b="1" i="1" dirty="0">
                <a:solidFill>
                  <a:schemeClr val="accent2"/>
                </a:solidFill>
                <a:latin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1800" dirty="0">
                <a:solidFill>
                  <a:schemeClr val="accent2"/>
                </a:solidFill>
                <a:latin typeface="Symbol" pitchFamily="2" charset="2"/>
                <a:sym typeface="Symbol" pitchFamily="2" charset="2"/>
              </a:rPr>
              <a:t>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pitchFamily="18" charset="0"/>
                <a:sym typeface="Symbol" pitchFamily="2" charset="2"/>
              </a:rPr>
              <a:t> 1</a:t>
            </a:r>
            <a:r>
              <a:rPr lang="en-US" altLang="en-US" sz="1800" dirty="0"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do				</a:t>
            </a:r>
            <a:r>
              <a:rPr lang="en-US" altLang="en-US" sz="1800" b="1" i="1" dirty="0">
                <a:solidFill>
                  <a:srgbClr val="008000"/>
                </a:solidFill>
                <a:latin typeface="Times New Roman" panose="02020603050405020304" pitchFamily="18" charset="0"/>
                <a:sym typeface="Symbol" pitchFamily="2" charset="2"/>
              </a:rPr>
              <a:t>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sym typeface="Symbol" pitchFamily="2" charset="2"/>
              </a:rPr>
              <a:t>		</a:t>
            </a:r>
            <a:r>
              <a:rPr lang="en-US" altLang="en-US" sz="1800" b="1" i="1" dirty="0">
                <a:solidFill>
                  <a:schemeClr val="accent2"/>
                </a:solidFill>
                <a:latin typeface="Times New Roman" panose="02020603050405020304" pitchFamily="18" charset="0"/>
                <a:sym typeface="Symbol" pitchFamily="2" charset="2"/>
              </a:rPr>
              <a:t>s</a:t>
            </a:r>
            <a:r>
              <a:rPr lang="en-US" altLang="en-US" sz="1800" dirty="0">
                <a:solidFill>
                  <a:schemeClr val="tx2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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1800" b="1" i="1" dirty="0">
                <a:solidFill>
                  <a:schemeClr val="accent2"/>
                </a:solidFill>
                <a:latin typeface="Times New Roman" panose="02020603050405020304" pitchFamily="18" charset="0"/>
                <a:sym typeface="Symbol" pitchFamily="2" charset="2"/>
              </a:rPr>
              <a:t>s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1800" dirty="0">
                <a:solidFill>
                  <a:schemeClr val="accent2"/>
                </a:solidFill>
                <a:latin typeface="Symbol" pitchFamily="2" charset="2"/>
                <a:sym typeface="Symbol" pitchFamily="2" charset="2"/>
              </a:rPr>
              <a:t>+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1800" b="1" i="1" dirty="0">
                <a:solidFill>
                  <a:schemeClr val="accent2"/>
                </a:solidFill>
                <a:latin typeface="Times New Roman" panose="02020603050405020304" pitchFamily="18" charset="0"/>
                <a:sym typeface="Symbol" pitchFamily="2" charset="2"/>
              </a:rPr>
              <a:t>X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pitchFamily="18" charset="0"/>
                <a:sym typeface="Symbol" pitchFamily="2" charset="2"/>
              </a:rPr>
              <a:t>[</a:t>
            </a:r>
            <a:r>
              <a:rPr lang="en-US" altLang="en-US" sz="1800" b="1" i="1" dirty="0" err="1">
                <a:solidFill>
                  <a:schemeClr val="accent2"/>
                </a:solidFill>
                <a:latin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pitchFamily="18" charset="0"/>
                <a:sym typeface="Symbol" pitchFamily="2" charset="2"/>
              </a:rPr>
              <a:t>]		</a:t>
            </a:r>
            <a:r>
              <a:rPr lang="en-US" altLang="en-US" sz="1800" dirty="0">
                <a:latin typeface="Times New Roman" panose="02020603050405020304" pitchFamily="18" charset="0"/>
                <a:sym typeface="Symbol" pitchFamily="2" charset="2"/>
              </a:rPr>
              <a:t>				</a:t>
            </a:r>
            <a:r>
              <a:rPr lang="en-US" altLang="en-US" sz="1800" b="1" i="1" dirty="0">
                <a:solidFill>
                  <a:srgbClr val="008000"/>
                </a:solidFill>
                <a:latin typeface="Times New Roman" panose="02020603050405020304" pitchFamily="18" charset="0"/>
                <a:sym typeface="Symbol" pitchFamily="2" charset="2"/>
              </a:rPr>
              <a:t>n</a:t>
            </a:r>
            <a:endParaRPr lang="en-US" altLang="en-US" sz="1800" dirty="0">
              <a:solidFill>
                <a:srgbClr val="008000"/>
              </a:solidFill>
              <a:latin typeface="Times New Roman" panose="02020603050405020304" pitchFamily="18" charset="0"/>
              <a:sym typeface="Symbol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Times New Roman" panose="02020603050405020304" pitchFamily="18" charset="0"/>
                <a:sym typeface="Symbol" pitchFamily="2" charset="2"/>
              </a:rPr>
              <a:t>		</a:t>
            </a:r>
            <a:r>
              <a:rPr lang="en-US" altLang="en-US" sz="1800" b="1" i="1" dirty="0">
                <a:solidFill>
                  <a:schemeClr val="accent2"/>
                </a:solidFill>
                <a:latin typeface="Times New Roman" panose="02020603050405020304" pitchFamily="18" charset="0"/>
                <a:sym typeface="Symbol" pitchFamily="2" charset="2"/>
              </a:rPr>
              <a:t>A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pitchFamily="18" charset="0"/>
                <a:sym typeface="Symbol" pitchFamily="2" charset="2"/>
              </a:rPr>
              <a:t>[</a:t>
            </a:r>
            <a:r>
              <a:rPr lang="en-US" altLang="en-US" sz="1800" b="1" i="1" dirty="0" err="1">
                <a:solidFill>
                  <a:schemeClr val="accent2"/>
                </a:solidFill>
                <a:latin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pitchFamily="18" charset="0"/>
                <a:sym typeface="Symbol" pitchFamily="2" charset="2"/>
              </a:rPr>
              <a:t>]</a:t>
            </a:r>
            <a:r>
              <a:rPr lang="en-US" altLang="en-US" sz="1800" dirty="0">
                <a:solidFill>
                  <a:schemeClr val="tx2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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1800" b="1" i="1" dirty="0">
                <a:solidFill>
                  <a:schemeClr val="accent2"/>
                </a:solidFill>
                <a:latin typeface="Times New Roman" panose="02020603050405020304" pitchFamily="18" charset="0"/>
                <a:sym typeface="Symbol" pitchFamily="2" charset="2"/>
              </a:rPr>
              <a:t>s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1800" dirty="0">
                <a:solidFill>
                  <a:schemeClr val="accent2"/>
                </a:solidFill>
                <a:latin typeface="Symbol" pitchFamily="2" charset="2"/>
                <a:sym typeface="Symbol" pitchFamily="2" charset="2"/>
              </a:rPr>
              <a:t>/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pitchFamily="18" charset="0"/>
              </a:rPr>
              <a:t>(</a:t>
            </a:r>
            <a:r>
              <a:rPr lang="en-US" altLang="en-US" sz="1800" b="1" i="1" dirty="0" err="1">
                <a:solidFill>
                  <a:schemeClr val="accent2"/>
                </a:solidFill>
                <a:latin typeface="Times New Roman" panose="02020603050405020304" pitchFamily="18" charset="0"/>
                <a:sym typeface="Symbol" pitchFamily="2" charset="2"/>
              </a:rPr>
              <a:t>i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1800" dirty="0">
                <a:solidFill>
                  <a:schemeClr val="accent2"/>
                </a:solidFill>
                <a:latin typeface="Symbol" pitchFamily="2" charset="2"/>
                <a:sym typeface="Symbol" pitchFamily="2" charset="2"/>
              </a:rPr>
              <a:t>+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pitchFamily="18" charset="0"/>
                <a:sym typeface="Symbol" pitchFamily="2" charset="2"/>
              </a:rPr>
              <a:t> 1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pitchFamily="18" charset="0"/>
              </a:rPr>
              <a:t>)</a:t>
            </a:r>
            <a:r>
              <a:rPr lang="en-US" altLang="en-US" sz="1800" dirty="0">
                <a:solidFill>
                  <a:schemeClr val="accent2"/>
                </a:solidFill>
                <a:latin typeface="Times New Roman" panose="02020603050405020304" pitchFamily="18" charset="0"/>
                <a:sym typeface="Symbol" pitchFamily="2" charset="2"/>
              </a:rPr>
              <a:t> 					</a:t>
            </a:r>
            <a:r>
              <a:rPr lang="en-US" altLang="en-US" sz="1800" b="1" i="1" dirty="0">
                <a:solidFill>
                  <a:srgbClr val="008000"/>
                </a:solidFill>
                <a:latin typeface="Times New Roman" panose="02020603050405020304" pitchFamily="18" charset="0"/>
                <a:sym typeface="Symbol" pitchFamily="2" charset="2"/>
              </a:rPr>
              <a:t>n</a:t>
            </a:r>
            <a:endParaRPr lang="en-US" altLang="en-US" sz="1800" dirty="0">
              <a:solidFill>
                <a:srgbClr val="008000"/>
              </a:solidFill>
              <a:latin typeface="Times New Roman" panose="02020603050405020304" pitchFamily="18" charset="0"/>
              <a:sym typeface="Symbol" pitchFamily="2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  <a:sym typeface="Symbol" pitchFamily="2" charset="2"/>
              </a:rPr>
              <a:t>	return</a:t>
            </a:r>
            <a:r>
              <a:rPr lang="en-US" altLang="en-US" sz="1800" dirty="0">
                <a:latin typeface="Times New Roman" panose="02020603050405020304" pitchFamily="18" charset="0"/>
                <a:sym typeface="Symbol" pitchFamily="2" charset="2"/>
              </a:rPr>
              <a:t> </a:t>
            </a:r>
            <a:r>
              <a:rPr lang="en-US" altLang="en-US" sz="1800" b="1" i="1" dirty="0">
                <a:solidFill>
                  <a:schemeClr val="accent2"/>
                </a:solidFill>
                <a:latin typeface="Times New Roman" panose="02020603050405020304" pitchFamily="18" charset="0"/>
                <a:sym typeface="Symbol" pitchFamily="2" charset="2"/>
              </a:rPr>
              <a:t>A 			      				</a:t>
            </a:r>
            <a:r>
              <a:rPr lang="en-US" altLang="en-US" sz="1800" dirty="0">
                <a:solidFill>
                  <a:srgbClr val="008000"/>
                </a:solidFill>
                <a:latin typeface="Times New Roman" panose="02020603050405020304" pitchFamily="18" charset="0"/>
                <a:sym typeface="Symbol" pitchFamily="2" charset="2"/>
              </a:rPr>
              <a:t>1</a:t>
            </a:r>
          </a:p>
        </p:txBody>
      </p:sp>
      <p:sp>
        <p:nvSpPr>
          <p:cNvPr id="263173" name="Rectangle 5" descr="Rectangle: Click to edit Master text styles&#13;&#10;Second level&#13;&#10;Third level&#13;&#10;Fourth level&#13;&#10;Fifth level">
            <a:extLst>
              <a:ext uri="{FF2B5EF4-FFF2-40B4-BE49-F238E27FC236}">
                <a16:creationId xmlns:a16="http://schemas.microsoft.com/office/drawing/2014/main" id="{A82DEAE8-E667-844B-BB5D-EC89636E85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544" y="5867400"/>
            <a:ext cx="7848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Blip>
                <a:blip r:embed="rId3"/>
              </a:buBlip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ct val="20000"/>
              </a:spcBef>
              <a:buSzPct val="75000"/>
              <a:buBlip>
                <a:blip r:embed="rId4"/>
              </a:buBlip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16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en-US" altLang="en-US" sz="2000" dirty="0"/>
              <a:t>Algorithm </a:t>
            </a:r>
            <a:r>
              <a:rPr lang="en-US" altLang="en-US" sz="2000" b="1" i="1" dirty="0">
                <a:latin typeface="Times New Roman" panose="02020603050405020304" pitchFamily="18" charset="0"/>
                <a:sym typeface="Symbol" pitchFamily="2" charset="2"/>
              </a:rPr>
              <a:t>prefixAverages2 </a:t>
            </a:r>
            <a:r>
              <a:rPr lang="en-US" altLang="en-US" sz="2000" dirty="0"/>
              <a:t>runs in </a:t>
            </a:r>
            <a:r>
              <a:rPr lang="en-US" altLang="en-US" sz="2000" b="1" i="1" dirty="0">
                <a:latin typeface="Times New Roman" panose="02020603050405020304" pitchFamily="18" charset="0"/>
                <a:sym typeface="Symbol" pitchFamily="2" charset="2"/>
              </a:rPr>
              <a:t>O</a:t>
            </a:r>
            <a:r>
              <a:rPr lang="en-US" altLang="en-US" sz="2000" dirty="0">
                <a:latin typeface="Times New Roman" panose="02020603050405020304" pitchFamily="18" charset="0"/>
                <a:sym typeface="Symbol" pitchFamily="2" charset="2"/>
              </a:rPr>
              <a:t>(</a:t>
            </a:r>
            <a:r>
              <a:rPr lang="en-US" altLang="en-US" sz="2000" b="1" i="1" dirty="0">
                <a:latin typeface="Times New Roman" panose="02020603050405020304" pitchFamily="18" charset="0"/>
                <a:sym typeface="Symbol" pitchFamily="2" charset="2"/>
              </a:rPr>
              <a:t>n</a:t>
            </a:r>
            <a:r>
              <a:rPr lang="en-US" altLang="en-US" sz="2000" dirty="0">
                <a:latin typeface="Times New Roman" panose="02020603050405020304" pitchFamily="18" charset="0"/>
                <a:sym typeface="Symbol" pitchFamily="2" charset="2"/>
              </a:rPr>
              <a:t>) </a:t>
            </a:r>
            <a:r>
              <a:rPr lang="en-US" altLang="en-US" sz="2000" dirty="0"/>
              <a:t>time </a:t>
            </a:r>
          </a:p>
        </p:txBody>
      </p:sp>
      <p:sp>
        <p:nvSpPr>
          <p:cNvPr id="6" name="Exponential time">
            <a:extLst>
              <a:ext uri="{FF2B5EF4-FFF2-40B4-BE49-F238E27FC236}">
                <a16:creationId xmlns:a16="http://schemas.microsoft.com/office/drawing/2014/main" id="{1E079D15-E502-7748-BDD8-918C3015F87A}"/>
              </a:ext>
            </a:extLst>
          </p:cNvPr>
          <p:cNvSpPr txBox="1">
            <a:spLocks/>
          </p:cNvSpPr>
          <p:nvPr/>
        </p:nvSpPr>
        <p:spPr>
          <a:xfrm>
            <a:off x="1149544" y="134668"/>
            <a:ext cx="10204255" cy="762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dirty="0"/>
              <a:t>Prefix Averages (Linear)</a:t>
            </a:r>
          </a:p>
        </p:txBody>
      </p:sp>
    </p:spTree>
    <p:extLst>
      <p:ext uri="{BB962C8B-B14F-4D97-AF65-F5344CB8AC3E}">
        <p14:creationId xmlns:p14="http://schemas.microsoft.com/office/powerpoint/2010/main" val="357961330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>
            <a:extLst>
              <a:ext uri="{FF2B5EF4-FFF2-40B4-BE49-F238E27FC236}">
                <a16:creationId xmlns:a16="http://schemas.microsoft.com/office/drawing/2014/main" id="{1E82DD89-28EB-C840-88FF-236AFDD6C8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Some Examples</a:t>
            </a:r>
          </a:p>
        </p:txBody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BC990B9F-400A-D84A-B881-472EDA8C6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b="1" dirty="0"/>
              <a:t>Case 1</a:t>
            </a:r>
            <a:r>
              <a:rPr lang="en-US" altLang="en-US" sz="1800" dirty="0"/>
              <a:t>: for (</a:t>
            </a:r>
            <a:r>
              <a:rPr lang="en-US" altLang="en-US" sz="1800" dirty="0" err="1"/>
              <a:t>i</a:t>
            </a:r>
            <a:r>
              <a:rPr lang="en-US" altLang="en-US" sz="1800" dirty="0"/>
              <a:t>=0; </a:t>
            </a:r>
            <a:r>
              <a:rPr lang="en-US" altLang="en-US" sz="1800" dirty="0" err="1"/>
              <a:t>i</a:t>
            </a:r>
            <a:r>
              <a:rPr lang="en-US" altLang="en-US" sz="1800" dirty="0"/>
              <a:t>&lt;n; </a:t>
            </a:r>
            <a:r>
              <a:rPr lang="en-US" altLang="en-US" sz="1800" dirty="0" err="1"/>
              <a:t>i</a:t>
            </a:r>
            <a:r>
              <a:rPr lang="en-US" altLang="en-US" sz="1800" dirty="0"/>
              <a:t>++)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                for (j=0; j&lt;n; </a:t>
            </a:r>
            <a:r>
              <a:rPr lang="en-US" altLang="en-US" sz="1800" dirty="0" err="1"/>
              <a:t>j++</a:t>
            </a:r>
            <a:r>
              <a:rPr lang="en-US" altLang="en-US" sz="1800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                    k++;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7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b="1" dirty="0"/>
              <a:t>Case 2</a:t>
            </a:r>
            <a:r>
              <a:rPr lang="en-US" altLang="en-US" sz="1800" dirty="0"/>
              <a:t>: for (</a:t>
            </a:r>
            <a:r>
              <a:rPr lang="en-US" altLang="en-US" sz="1800" dirty="0" err="1"/>
              <a:t>i</a:t>
            </a:r>
            <a:r>
              <a:rPr lang="en-US" altLang="en-US" sz="1800" dirty="0"/>
              <a:t>=0; </a:t>
            </a:r>
            <a:r>
              <a:rPr lang="en-US" altLang="en-US" sz="1800" dirty="0" err="1"/>
              <a:t>i</a:t>
            </a:r>
            <a:r>
              <a:rPr lang="en-US" altLang="en-US" sz="1800" dirty="0"/>
              <a:t>&lt;n; </a:t>
            </a:r>
            <a:r>
              <a:rPr lang="en-US" altLang="en-US" sz="1800" dirty="0" err="1"/>
              <a:t>i</a:t>
            </a:r>
            <a:r>
              <a:rPr lang="en-US" altLang="en-US" sz="1800" dirty="0"/>
              <a:t>++)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                 k++;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             for (</a:t>
            </a:r>
            <a:r>
              <a:rPr lang="en-US" altLang="en-US" sz="1800" dirty="0" err="1"/>
              <a:t>i</a:t>
            </a:r>
            <a:r>
              <a:rPr lang="en-US" altLang="en-US" sz="1800" dirty="0"/>
              <a:t>=0; </a:t>
            </a:r>
            <a:r>
              <a:rPr lang="en-US" altLang="en-US" sz="1800" dirty="0" err="1"/>
              <a:t>i</a:t>
            </a:r>
            <a:r>
              <a:rPr lang="en-US" altLang="en-US" sz="1800" dirty="0"/>
              <a:t>&lt;n; </a:t>
            </a:r>
            <a:r>
              <a:rPr lang="en-US" altLang="en-US" sz="1800" dirty="0" err="1"/>
              <a:t>i</a:t>
            </a:r>
            <a:r>
              <a:rPr lang="en-US" altLang="en-US" sz="1800" dirty="0"/>
              <a:t>++)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                 for (j=0; j&lt;n; </a:t>
            </a:r>
            <a:r>
              <a:rPr lang="en-US" altLang="en-US" sz="1800" dirty="0" err="1"/>
              <a:t>j++</a:t>
            </a:r>
            <a:r>
              <a:rPr lang="en-US" altLang="en-US" sz="1800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                     k++;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7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b="1" dirty="0"/>
              <a:t>Case 3</a:t>
            </a:r>
            <a:r>
              <a:rPr lang="en-US" altLang="en-US" sz="1800" dirty="0"/>
              <a:t>: for (int </a:t>
            </a:r>
            <a:r>
              <a:rPr lang="en-US" altLang="en-US" sz="1800" dirty="0" err="1"/>
              <a:t>i</a:t>
            </a:r>
            <a:r>
              <a:rPr lang="en-US" altLang="en-US" sz="1800" dirty="0"/>
              <a:t>=0; </a:t>
            </a:r>
            <a:r>
              <a:rPr lang="en-US" altLang="en-US" sz="1800" dirty="0" err="1"/>
              <a:t>i</a:t>
            </a:r>
            <a:r>
              <a:rPr lang="en-US" altLang="en-US" sz="1800" dirty="0"/>
              <a:t>&lt;n-1; </a:t>
            </a:r>
            <a:r>
              <a:rPr lang="en-US" altLang="en-US" sz="1800" dirty="0" err="1"/>
              <a:t>i</a:t>
            </a:r>
            <a:r>
              <a:rPr lang="en-US" altLang="en-US" sz="1800" dirty="0"/>
              <a:t>++)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	             for (int j=0; j&lt;</a:t>
            </a:r>
            <a:r>
              <a:rPr lang="en-US" altLang="en-US" sz="1800" dirty="0" err="1"/>
              <a:t>i</a:t>
            </a:r>
            <a:r>
              <a:rPr lang="en-US" altLang="en-US" sz="1800" dirty="0"/>
              <a:t>; </a:t>
            </a:r>
            <a:r>
              <a:rPr lang="en-US" altLang="en-US" sz="1800" dirty="0" err="1"/>
              <a:t>j++</a:t>
            </a:r>
            <a:r>
              <a:rPr lang="en-US" altLang="en-US" sz="1800" dirty="0"/>
              <a:t>)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		         int k+=1;</a:t>
            </a:r>
          </a:p>
        </p:txBody>
      </p:sp>
      <p:sp>
        <p:nvSpPr>
          <p:cNvPr id="269316" name="Text Box 4">
            <a:extLst>
              <a:ext uri="{FF2B5EF4-FFF2-40B4-BE49-F238E27FC236}">
                <a16:creationId xmlns:a16="http://schemas.microsoft.com/office/drawing/2014/main" id="{7D16E84C-3FDE-7C4C-9F21-86B5920BC2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1828800"/>
            <a:ext cx="7312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</a:rPr>
              <a:t>O(n</a:t>
            </a:r>
            <a:r>
              <a:rPr lang="en-US" altLang="en-US" baseline="30000" dirty="0">
                <a:latin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69317" name="Text Box 5">
            <a:extLst>
              <a:ext uri="{FF2B5EF4-FFF2-40B4-BE49-F238E27FC236}">
                <a16:creationId xmlns:a16="http://schemas.microsoft.com/office/drawing/2014/main" id="{33A09954-A791-DA40-BC60-CB2AF86D7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3124200"/>
            <a:ext cx="7312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O(n</a:t>
            </a:r>
            <a:r>
              <a:rPr lang="en-US" altLang="en-US" baseline="30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69318" name="Text Box 6">
            <a:extLst>
              <a:ext uri="{FF2B5EF4-FFF2-40B4-BE49-F238E27FC236}">
                <a16:creationId xmlns:a16="http://schemas.microsoft.com/office/drawing/2014/main" id="{2DB6D462-7DE6-A34B-BE35-508BA60DD8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4800600"/>
            <a:ext cx="73129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panose="020B0604020202020204" pitchFamily="34" charset="0"/>
              </a:rPr>
              <a:t>O(n</a:t>
            </a:r>
            <a:r>
              <a:rPr lang="en-US" altLang="en-US" baseline="30000">
                <a:latin typeface="Arial" panose="020B0604020202020204" pitchFamily="34" charset="0"/>
              </a:rPr>
              <a:t>2</a:t>
            </a:r>
            <a:r>
              <a:rPr lang="en-US" altLang="en-US"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868097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>
            <a:extLst>
              <a:ext uri="{FF2B5EF4-FFF2-40B4-BE49-F238E27FC236}">
                <a16:creationId xmlns:a16="http://schemas.microsoft.com/office/drawing/2014/main" id="{E3DD6C88-81BA-504E-9B1B-DBF2C0B2D2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433637"/>
            <a:ext cx="3962400" cy="34290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11" name="Rectangle 3">
            <a:extLst>
              <a:ext uri="{FF2B5EF4-FFF2-40B4-BE49-F238E27FC236}">
                <a16:creationId xmlns:a16="http://schemas.microsoft.com/office/drawing/2014/main" id="{8CC56F55-D365-074F-BD78-5531E6F22E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Algorithm 1</a:t>
            </a:r>
          </a:p>
        </p:txBody>
      </p:sp>
      <p:sp>
        <p:nvSpPr>
          <p:cNvPr id="273412" name="Rectangle 4">
            <a:extLst>
              <a:ext uri="{FF2B5EF4-FFF2-40B4-BE49-F238E27FC236}">
                <a16:creationId xmlns:a16="http://schemas.microsoft.com/office/drawing/2014/main" id="{DF864AA5-D577-3F44-95C9-4099E7A47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4600" y="2800350"/>
            <a:ext cx="3581400" cy="2771775"/>
          </a:xfrm>
          <a:prstGeom prst="rect">
            <a:avLst/>
          </a:prstGeom>
          <a:solidFill>
            <a:srgbClr val="CCFFCC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13" name="Rectangle 5">
            <a:extLst>
              <a:ext uri="{FF2B5EF4-FFF2-40B4-BE49-F238E27FC236}">
                <a16:creationId xmlns:a16="http://schemas.microsoft.com/office/drawing/2014/main" id="{51627651-8844-B443-9B2B-095B4F9DC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1800" y="3729037"/>
            <a:ext cx="3124200" cy="838200"/>
          </a:xfrm>
          <a:prstGeom prst="rect">
            <a:avLst/>
          </a:prstGeom>
          <a:solidFill>
            <a:srgbClr val="FFFF99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3414" name="Text Box 6">
            <a:extLst>
              <a:ext uri="{FF2B5EF4-FFF2-40B4-BE49-F238E27FC236}">
                <a16:creationId xmlns:a16="http://schemas.microsoft.com/office/drawing/2014/main" id="{30C8334F-F76F-4142-8146-2E986BA954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1" y="3576638"/>
            <a:ext cx="1990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6000">
                <a:latin typeface="Arial" panose="020B0604020202020204" pitchFamily="34" charset="0"/>
              </a:rPr>
              <a:t>O(n</a:t>
            </a:r>
            <a:r>
              <a:rPr lang="en-US" altLang="en-US" sz="6000" baseline="30000">
                <a:latin typeface="Arial" panose="020B0604020202020204" pitchFamily="34" charset="0"/>
              </a:rPr>
              <a:t>3</a:t>
            </a:r>
            <a:r>
              <a:rPr lang="en-US" altLang="en-US" sz="60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73415" name="Rectangle 7">
            <a:extLst>
              <a:ext uri="{FF2B5EF4-FFF2-40B4-BE49-F238E27FC236}">
                <a16:creationId xmlns:a16="http://schemas.microsoft.com/office/drawing/2014/main" id="{194CE383-FCCF-8C42-8E2C-EF6AC57DDA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600200"/>
            <a:ext cx="8229600" cy="4876800"/>
          </a:xfrm>
        </p:spPr>
        <p:txBody>
          <a:bodyPr>
            <a:normAutofit fontScale="92500" lnSpcReduction="20000"/>
          </a:bodyPr>
          <a:lstStyle/>
          <a:p>
            <a:pPr marL="0" indent="3175"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dirty="0"/>
              <a:t>int MaxSubSum1(const vector &lt;int&gt; &amp; n) {</a:t>
            </a:r>
          </a:p>
          <a:p>
            <a:pPr marL="0" indent="3175"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dirty="0"/>
              <a:t>	int </a:t>
            </a:r>
            <a:r>
              <a:rPr lang="en-US" altLang="en-US" sz="1800" dirty="0" err="1"/>
              <a:t>maxSum</a:t>
            </a:r>
            <a:r>
              <a:rPr lang="en-US" altLang="en-US" sz="1800" dirty="0"/>
              <a:t>=0;</a:t>
            </a:r>
          </a:p>
          <a:p>
            <a:pPr marL="0" indent="3175"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endParaRPr lang="en-US" altLang="en-US" sz="1800" dirty="0"/>
          </a:p>
          <a:p>
            <a:pPr marL="0" indent="3175"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dirty="0"/>
              <a:t>	for (int </a:t>
            </a:r>
            <a:r>
              <a:rPr lang="en-US" altLang="en-US" sz="1800" dirty="0" err="1"/>
              <a:t>i</a:t>
            </a:r>
            <a:r>
              <a:rPr lang="en-US" altLang="en-US" sz="1800" dirty="0"/>
              <a:t>=0; </a:t>
            </a:r>
            <a:r>
              <a:rPr lang="en-US" altLang="en-US" sz="1800" dirty="0" err="1"/>
              <a:t>i</a:t>
            </a:r>
            <a:r>
              <a:rPr lang="en-US" altLang="en-US" sz="1800" dirty="0"/>
              <a:t>&lt;</a:t>
            </a:r>
            <a:r>
              <a:rPr lang="en-US" altLang="en-US" sz="1800" dirty="0" err="1"/>
              <a:t>n.size</a:t>
            </a:r>
            <a:r>
              <a:rPr lang="en-US" altLang="en-US" sz="1800" dirty="0"/>
              <a:t>(); </a:t>
            </a:r>
            <a:r>
              <a:rPr lang="en-US" altLang="en-US" sz="1800" dirty="0" err="1"/>
              <a:t>i</a:t>
            </a:r>
            <a:r>
              <a:rPr lang="en-US" altLang="en-US" sz="1800" dirty="0"/>
              <a:t>++) </a:t>
            </a:r>
          </a:p>
          <a:p>
            <a:pPr marL="0" indent="3175"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dirty="0"/>
              <a:t>		for (int j=</a:t>
            </a:r>
            <a:r>
              <a:rPr lang="en-US" altLang="en-US" sz="1800" dirty="0" err="1"/>
              <a:t>i</a:t>
            </a:r>
            <a:r>
              <a:rPr lang="en-US" altLang="en-US" sz="1800" dirty="0"/>
              <a:t>; j&lt;</a:t>
            </a:r>
            <a:r>
              <a:rPr lang="en-US" altLang="en-US" sz="1800" dirty="0" err="1"/>
              <a:t>n.size</a:t>
            </a:r>
            <a:r>
              <a:rPr lang="en-US" altLang="en-US" sz="1800" dirty="0"/>
              <a:t>(); </a:t>
            </a:r>
            <a:r>
              <a:rPr lang="en-US" altLang="en-US" sz="1800" dirty="0" err="1"/>
              <a:t>j++</a:t>
            </a:r>
            <a:r>
              <a:rPr lang="en-US" altLang="en-US" sz="1800" dirty="0"/>
              <a:t>) {</a:t>
            </a:r>
          </a:p>
          <a:p>
            <a:pPr marL="0" indent="3175"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dirty="0"/>
              <a:t>			int </a:t>
            </a:r>
            <a:r>
              <a:rPr lang="en-US" altLang="en-US" sz="1800" dirty="0" err="1"/>
              <a:t>thisSum</a:t>
            </a:r>
            <a:r>
              <a:rPr lang="en-US" altLang="en-US" sz="1800" dirty="0"/>
              <a:t>=0;</a:t>
            </a:r>
          </a:p>
          <a:p>
            <a:pPr marL="0" indent="3175"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endParaRPr lang="en-US" altLang="en-US" sz="1800" dirty="0"/>
          </a:p>
          <a:p>
            <a:pPr marL="0" indent="3175"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dirty="0"/>
              <a:t>			for (int k=</a:t>
            </a:r>
            <a:r>
              <a:rPr lang="en-US" altLang="en-US" sz="1800" dirty="0" err="1"/>
              <a:t>i</a:t>
            </a:r>
            <a:r>
              <a:rPr lang="en-US" altLang="en-US" sz="1800" dirty="0"/>
              <a:t>; k&lt;=j; k++)</a:t>
            </a:r>
          </a:p>
          <a:p>
            <a:pPr marL="0" indent="3175"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dirty="0"/>
              <a:t>				</a:t>
            </a:r>
            <a:r>
              <a:rPr lang="en-US" altLang="en-US" sz="1800" dirty="0" err="1"/>
              <a:t>thisSum</a:t>
            </a:r>
            <a:r>
              <a:rPr lang="en-US" altLang="en-US" sz="1800" dirty="0"/>
              <a:t>+=n[k];</a:t>
            </a:r>
          </a:p>
          <a:p>
            <a:pPr marL="0" indent="3175"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endParaRPr lang="en-US" altLang="en-US" sz="1800" dirty="0"/>
          </a:p>
          <a:p>
            <a:pPr marL="0" indent="3175"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dirty="0"/>
              <a:t>			if (</a:t>
            </a:r>
            <a:r>
              <a:rPr lang="en-US" altLang="en-US" sz="1800" dirty="0" err="1"/>
              <a:t>thisSum</a:t>
            </a:r>
            <a:r>
              <a:rPr lang="en-US" altLang="en-US" sz="1800" dirty="0"/>
              <a:t>&gt;</a:t>
            </a:r>
            <a:r>
              <a:rPr lang="en-US" altLang="en-US" sz="1800" dirty="0" err="1"/>
              <a:t>maxSum</a:t>
            </a:r>
            <a:r>
              <a:rPr lang="en-US" altLang="en-US" sz="1800" dirty="0"/>
              <a:t>)</a:t>
            </a:r>
          </a:p>
          <a:p>
            <a:pPr marL="0" indent="3175"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dirty="0"/>
              <a:t>				</a:t>
            </a:r>
            <a:r>
              <a:rPr lang="en-US" altLang="en-US" sz="1800" dirty="0" err="1"/>
              <a:t>maxSum</a:t>
            </a:r>
            <a:r>
              <a:rPr lang="en-US" altLang="en-US" sz="1800" dirty="0"/>
              <a:t>=</a:t>
            </a:r>
            <a:r>
              <a:rPr lang="en-US" altLang="en-US" sz="1800" dirty="0" err="1"/>
              <a:t>thisSum</a:t>
            </a:r>
            <a:r>
              <a:rPr lang="en-US" altLang="en-US" sz="1800" dirty="0"/>
              <a:t>;</a:t>
            </a:r>
          </a:p>
          <a:p>
            <a:pPr marL="0" indent="3175"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dirty="0"/>
              <a:t>		}</a:t>
            </a:r>
          </a:p>
          <a:p>
            <a:pPr marL="0" indent="3175"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dirty="0"/>
              <a:t>	return </a:t>
            </a:r>
            <a:r>
              <a:rPr lang="en-US" altLang="en-US" sz="1800" dirty="0" err="1"/>
              <a:t>maxSum</a:t>
            </a:r>
            <a:r>
              <a:rPr lang="en-US" altLang="en-US" sz="1800" dirty="0"/>
              <a:t>;</a:t>
            </a:r>
          </a:p>
          <a:p>
            <a:pPr marL="0" indent="3175">
              <a:buNone/>
              <a:tabLst>
                <a:tab pos="457200" algn="l"/>
                <a:tab pos="914400" algn="l"/>
                <a:tab pos="1371600" algn="l"/>
                <a:tab pos="1828800" algn="l"/>
              </a:tabLst>
            </a:pPr>
            <a:r>
              <a:rPr lang="en-US" altLang="en-US" sz="18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999166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>
            <a:extLst>
              <a:ext uri="{FF2B5EF4-FFF2-40B4-BE49-F238E27FC236}">
                <a16:creationId xmlns:a16="http://schemas.microsoft.com/office/drawing/2014/main" id="{0125635D-15F4-7C40-818C-2DB52519BB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Algorithm 2</a:t>
            </a:r>
          </a:p>
        </p:txBody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08202F6E-E340-3C46-9ADA-3E5120A63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95525" y="2447925"/>
            <a:ext cx="3962400" cy="30480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5460" name="Rectangle 4">
            <a:extLst>
              <a:ext uri="{FF2B5EF4-FFF2-40B4-BE49-F238E27FC236}">
                <a16:creationId xmlns:a16="http://schemas.microsoft.com/office/drawing/2014/main" id="{7C56C439-7BDD-6B4E-B9B3-B68C5FBC1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6525" y="3133725"/>
            <a:ext cx="3581400" cy="2057400"/>
          </a:xfrm>
          <a:prstGeom prst="rect">
            <a:avLst/>
          </a:prstGeom>
          <a:solidFill>
            <a:srgbClr val="CCFFCC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5461" name="Text Box 5">
            <a:extLst>
              <a:ext uri="{FF2B5EF4-FFF2-40B4-BE49-F238E27FC236}">
                <a16:creationId xmlns:a16="http://schemas.microsoft.com/office/drawing/2014/main" id="{C8F65C35-27E2-B748-AF5A-36F187C667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26" y="3590926"/>
            <a:ext cx="1990725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6000">
                <a:latin typeface="Arial" panose="020B0604020202020204" pitchFamily="34" charset="0"/>
              </a:rPr>
              <a:t>O(n</a:t>
            </a:r>
            <a:r>
              <a:rPr lang="en-US" altLang="en-US" sz="6000" baseline="30000">
                <a:latin typeface="Arial" panose="020B0604020202020204" pitchFamily="34" charset="0"/>
              </a:rPr>
              <a:t>2</a:t>
            </a:r>
            <a:r>
              <a:rPr lang="en-US" altLang="en-US" sz="6000"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275462" name="Rectangle 6">
            <a:extLst>
              <a:ext uri="{FF2B5EF4-FFF2-40B4-BE49-F238E27FC236}">
                <a16:creationId xmlns:a16="http://schemas.microsoft.com/office/drawing/2014/main" id="{5677AD6B-82B4-9649-83CE-D9F2AE5D7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3175">
              <a:spcBef>
                <a:spcPct val="20000"/>
              </a:spcBef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6125" indent="-285750">
              <a:spcBef>
                <a:spcPct val="20000"/>
              </a:spcBef>
              <a:buSzPct val="75000"/>
              <a:buBlip>
                <a:blip r:embed="rId4"/>
              </a:buBlip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int MaxSubSum2(const vector &lt;int&gt; &amp; n)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	int </a:t>
            </a:r>
            <a:r>
              <a:rPr lang="en-US" altLang="en-US" sz="1800" dirty="0" err="1"/>
              <a:t>maxSum</a:t>
            </a:r>
            <a:r>
              <a:rPr lang="en-US" altLang="en-US" sz="1800" dirty="0"/>
              <a:t>=0;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	for (int </a:t>
            </a:r>
            <a:r>
              <a:rPr lang="en-US" altLang="en-US" sz="1800" dirty="0" err="1"/>
              <a:t>i</a:t>
            </a:r>
            <a:r>
              <a:rPr lang="en-US" altLang="en-US" sz="1800" dirty="0"/>
              <a:t>=0; </a:t>
            </a:r>
            <a:r>
              <a:rPr lang="en-US" altLang="en-US" sz="1800" dirty="0" err="1"/>
              <a:t>i</a:t>
            </a:r>
            <a:r>
              <a:rPr lang="en-US" altLang="en-US" sz="1800" dirty="0"/>
              <a:t>&lt;</a:t>
            </a:r>
            <a:r>
              <a:rPr lang="en-US" altLang="en-US" sz="1800" dirty="0" err="1"/>
              <a:t>n.size</a:t>
            </a:r>
            <a:r>
              <a:rPr lang="en-US" altLang="en-US" sz="1800" dirty="0"/>
              <a:t>(); </a:t>
            </a:r>
            <a:r>
              <a:rPr lang="en-US" altLang="en-US" sz="1800" dirty="0" err="1"/>
              <a:t>i</a:t>
            </a:r>
            <a:r>
              <a:rPr lang="en-US" altLang="en-US" sz="1800" dirty="0"/>
              <a:t>++)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		</a:t>
            </a:r>
            <a:r>
              <a:rPr lang="en-US" altLang="en-US" sz="1800" dirty="0" err="1"/>
              <a:t>thisSum</a:t>
            </a:r>
            <a:r>
              <a:rPr lang="en-US" altLang="en-US" sz="1800" dirty="0"/>
              <a:t>=0;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		for (int j=</a:t>
            </a:r>
            <a:r>
              <a:rPr lang="en-US" altLang="en-US" sz="1800" dirty="0" err="1"/>
              <a:t>i</a:t>
            </a:r>
            <a:r>
              <a:rPr lang="en-US" altLang="en-US" sz="1800" dirty="0"/>
              <a:t>; j&lt;</a:t>
            </a:r>
            <a:r>
              <a:rPr lang="en-US" altLang="en-US" sz="1800" dirty="0" err="1"/>
              <a:t>n.size</a:t>
            </a:r>
            <a:r>
              <a:rPr lang="en-US" altLang="en-US" sz="1800" dirty="0"/>
              <a:t>(); </a:t>
            </a:r>
            <a:r>
              <a:rPr lang="en-US" altLang="en-US" sz="1800" dirty="0" err="1"/>
              <a:t>j++</a:t>
            </a:r>
            <a:r>
              <a:rPr lang="en-US" altLang="en-US" sz="1800" dirty="0"/>
              <a:t>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			</a:t>
            </a:r>
            <a:r>
              <a:rPr lang="en-US" altLang="en-US" sz="1800" dirty="0" err="1"/>
              <a:t>thisSum</a:t>
            </a:r>
            <a:r>
              <a:rPr lang="en-US" altLang="en-US" sz="1800" dirty="0"/>
              <a:t>+=n[j];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			if (</a:t>
            </a:r>
            <a:r>
              <a:rPr lang="en-US" altLang="en-US" sz="1800" dirty="0" err="1"/>
              <a:t>thisSum</a:t>
            </a:r>
            <a:r>
              <a:rPr lang="en-US" altLang="en-US" sz="1800" dirty="0"/>
              <a:t>&gt;</a:t>
            </a:r>
            <a:r>
              <a:rPr lang="en-US" altLang="en-US" sz="1800" dirty="0" err="1"/>
              <a:t>maxSum</a:t>
            </a:r>
            <a:r>
              <a:rPr lang="en-US" altLang="en-US" sz="1800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				</a:t>
            </a:r>
            <a:r>
              <a:rPr lang="en-US" altLang="en-US" sz="1800" dirty="0" err="1"/>
              <a:t>maxSum</a:t>
            </a:r>
            <a:r>
              <a:rPr lang="en-US" altLang="en-US" sz="1800" dirty="0"/>
              <a:t>=</a:t>
            </a:r>
            <a:r>
              <a:rPr lang="en-US" altLang="en-US" sz="1800" dirty="0" err="1"/>
              <a:t>thisSum</a:t>
            </a:r>
            <a:r>
              <a:rPr lang="en-US" altLang="en-US" sz="1800" dirty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	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	return </a:t>
            </a:r>
            <a:r>
              <a:rPr lang="en-US" altLang="en-US" sz="1800" dirty="0" err="1"/>
              <a:t>maxSum</a:t>
            </a:r>
            <a:r>
              <a:rPr lang="en-US" altLang="en-US" sz="1800" dirty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74339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>
            <a:extLst>
              <a:ext uri="{FF2B5EF4-FFF2-40B4-BE49-F238E27FC236}">
                <a16:creationId xmlns:a16="http://schemas.microsoft.com/office/drawing/2014/main" id="{6394823B-58CC-7341-A273-4B8658AD85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Algorithm Analysis</a:t>
            </a:r>
          </a:p>
        </p:txBody>
      </p:sp>
      <p:sp>
        <p:nvSpPr>
          <p:cNvPr id="169987" name="Rectangle 3">
            <a:extLst>
              <a:ext uri="{FF2B5EF4-FFF2-40B4-BE49-F238E27FC236}">
                <a16:creationId xmlns:a16="http://schemas.microsoft.com/office/drawing/2014/main" id="{9F8C4952-55E9-BA41-B11B-21C460E216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We know: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Experimental approach – problems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Low level analysis – count operations</a:t>
            </a:r>
          </a:p>
          <a:p>
            <a:pPr>
              <a:lnSpc>
                <a:spcPct val="90000"/>
              </a:lnSpc>
            </a:pPr>
            <a:r>
              <a:rPr lang="en-US" altLang="en-US"/>
              <a:t>Abstract even further</a:t>
            </a:r>
          </a:p>
          <a:p>
            <a:pPr>
              <a:lnSpc>
                <a:spcPct val="90000"/>
              </a:lnSpc>
            </a:pPr>
            <a:r>
              <a:rPr lang="en-US" altLang="en-US"/>
              <a:t>Characterize an algorithm as a function of the “problem size”</a:t>
            </a:r>
          </a:p>
          <a:p>
            <a:pPr>
              <a:lnSpc>
                <a:spcPct val="90000"/>
              </a:lnSpc>
            </a:pPr>
            <a:r>
              <a:rPr lang="en-US" altLang="en-US"/>
              <a:t>E.g. 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Input data = array </a:t>
            </a:r>
            <a:r>
              <a:rPr lang="en-US" altLang="en-US">
                <a:sym typeface="Wingdings" pitchFamily="2" charset="2"/>
              </a:rPr>
              <a:t> problem size is N (length of array)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Wingdings" pitchFamily="2" charset="2"/>
              </a:rPr>
              <a:t>Input data = matrix  problem size is N x M </a:t>
            </a:r>
            <a:endParaRPr lang="en-US" altLang="en-US"/>
          </a:p>
          <a:p>
            <a:pPr lvl="1">
              <a:lnSpc>
                <a:spcPct val="90000"/>
              </a:lnSpc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9688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>
            <a:extLst>
              <a:ext uri="{FF2B5EF4-FFF2-40B4-BE49-F238E27FC236}">
                <a16:creationId xmlns:a16="http://schemas.microsoft.com/office/drawing/2014/main" id="{CD951E05-1E1D-8C44-BEBA-8EA04D5A3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5038" y="2514600"/>
            <a:ext cx="3581400" cy="274320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83651" name="Rectangle 3">
            <a:extLst>
              <a:ext uri="{FF2B5EF4-FFF2-40B4-BE49-F238E27FC236}">
                <a16:creationId xmlns:a16="http://schemas.microsoft.com/office/drawing/2014/main" id="{9E491B7F-E945-1546-AE6A-60A7351D1F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Algorithm 3</a:t>
            </a:r>
          </a:p>
        </p:txBody>
      </p:sp>
      <p:sp>
        <p:nvSpPr>
          <p:cNvPr id="283652" name="Rectangle 4">
            <a:extLst>
              <a:ext uri="{FF2B5EF4-FFF2-40B4-BE49-F238E27FC236}">
                <a16:creationId xmlns:a16="http://schemas.microsoft.com/office/drawing/2014/main" id="{75D58D05-8488-704A-A6FD-CE7DFDDBC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600200"/>
            <a:ext cx="82296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3175">
              <a:spcBef>
                <a:spcPct val="20000"/>
              </a:spcBef>
              <a:buBlip>
                <a:blip r:embed="rId3"/>
              </a:buBlip>
              <a:tabLst>
                <a:tab pos="457200" algn="l"/>
                <a:tab pos="914400" algn="l"/>
                <a:tab pos="1371600" algn="l"/>
                <a:tab pos="1828800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6125" indent="-285750">
              <a:spcBef>
                <a:spcPct val="20000"/>
              </a:spcBef>
              <a:buSzPct val="75000"/>
              <a:buBlip>
                <a:blip r:embed="rId4"/>
              </a:buBlip>
              <a:tabLst>
                <a:tab pos="457200" algn="l"/>
                <a:tab pos="914400" algn="l"/>
                <a:tab pos="1371600" algn="l"/>
                <a:tab pos="1828800" algn="l"/>
              </a:tabLst>
              <a:defRPr sz="24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457200" algn="l"/>
                <a:tab pos="914400" algn="l"/>
                <a:tab pos="1371600" algn="l"/>
                <a:tab pos="1828800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–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tabLst>
                <a:tab pos="457200" algn="l"/>
                <a:tab pos="914400" algn="l"/>
                <a:tab pos="1371600" algn="l"/>
                <a:tab pos="1828800" algn="l"/>
              </a:tabLs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int MaxSubSum4(const vector &lt;int&gt; &amp; n)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	int </a:t>
            </a:r>
            <a:r>
              <a:rPr lang="en-US" altLang="en-US" sz="1800" dirty="0" err="1"/>
              <a:t>maxSum</a:t>
            </a:r>
            <a:r>
              <a:rPr lang="en-US" altLang="en-US" sz="1800" dirty="0"/>
              <a:t>=0, </a:t>
            </a:r>
            <a:r>
              <a:rPr lang="en-US" altLang="en-US" sz="1800" dirty="0" err="1"/>
              <a:t>thisSum</a:t>
            </a:r>
            <a:r>
              <a:rPr lang="en-US" altLang="en-US" sz="1800" dirty="0"/>
              <a:t>=0;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	for (int j=0; j&lt;</a:t>
            </a:r>
            <a:r>
              <a:rPr lang="en-US" altLang="en-US" sz="1800" dirty="0" err="1"/>
              <a:t>n.size</a:t>
            </a:r>
            <a:r>
              <a:rPr lang="en-US" altLang="en-US" sz="1800" dirty="0"/>
              <a:t>(); </a:t>
            </a:r>
            <a:r>
              <a:rPr lang="en-US" altLang="en-US" sz="1800" dirty="0" err="1"/>
              <a:t>j++</a:t>
            </a:r>
            <a:r>
              <a:rPr lang="en-US" altLang="en-US" sz="1800" dirty="0"/>
              <a:t>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		</a:t>
            </a:r>
            <a:r>
              <a:rPr lang="en-US" altLang="en-US" sz="1800" dirty="0" err="1"/>
              <a:t>thisSum</a:t>
            </a:r>
            <a:r>
              <a:rPr lang="en-US" altLang="en-US" sz="1800" dirty="0"/>
              <a:t>+=n[j];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1800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		if (</a:t>
            </a:r>
            <a:r>
              <a:rPr lang="en-US" altLang="en-US" sz="1800" dirty="0" err="1"/>
              <a:t>thisSum</a:t>
            </a:r>
            <a:r>
              <a:rPr lang="en-US" altLang="en-US" sz="1800" dirty="0"/>
              <a:t>&gt;</a:t>
            </a:r>
            <a:r>
              <a:rPr lang="en-US" altLang="en-US" sz="1800" dirty="0" err="1"/>
              <a:t>maxSum</a:t>
            </a:r>
            <a:r>
              <a:rPr lang="en-US" altLang="en-US" sz="1800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			</a:t>
            </a:r>
            <a:r>
              <a:rPr lang="en-US" altLang="en-US" sz="1800" dirty="0" err="1"/>
              <a:t>maxSum</a:t>
            </a:r>
            <a:r>
              <a:rPr lang="en-US" altLang="en-US" sz="1800" dirty="0"/>
              <a:t>=</a:t>
            </a:r>
            <a:r>
              <a:rPr lang="en-US" altLang="en-US" sz="1800" dirty="0" err="1"/>
              <a:t>thisSum</a:t>
            </a:r>
            <a:r>
              <a:rPr lang="en-US" altLang="en-US" sz="1800" dirty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		else if (</a:t>
            </a:r>
            <a:r>
              <a:rPr lang="en-US" altLang="en-US" sz="1800" dirty="0" err="1"/>
              <a:t>thisSum</a:t>
            </a:r>
            <a:r>
              <a:rPr lang="en-US" altLang="en-US" sz="1800" dirty="0"/>
              <a:t>&lt;0)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			</a:t>
            </a:r>
            <a:r>
              <a:rPr lang="en-US" altLang="en-US" sz="1800" dirty="0" err="1"/>
              <a:t>thisSum</a:t>
            </a:r>
            <a:r>
              <a:rPr lang="en-US" altLang="en-US" sz="1800" dirty="0"/>
              <a:t>=0;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	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	return </a:t>
            </a:r>
            <a:r>
              <a:rPr lang="en-US" altLang="en-US" sz="1800" dirty="0" err="1"/>
              <a:t>maxSum</a:t>
            </a:r>
            <a:r>
              <a:rPr lang="en-US" altLang="en-US" sz="1800" dirty="0"/>
              <a:t>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1800" dirty="0"/>
              <a:t>}</a:t>
            </a:r>
          </a:p>
        </p:txBody>
      </p:sp>
      <p:sp>
        <p:nvSpPr>
          <p:cNvPr id="283653" name="Text Box 5">
            <a:extLst>
              <a:ext uri="{FF2B5EF4-FFF2-40B4-BE49-F238E27FC236}">
                <a16:creationId xmlns:a16="http://schemas.microsoft.com/office/drawing/2014/main" id="{BDCCFF8D-DFDF-3E4B-9133-A42717D344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26" y="3657601"/>
            <a:ext cx="1708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6000">
                <a:latin typeface="Arial" panose="020B0604020202020204" pitchFamily="34" charset="0"/>
              </a:rPr>
              <a:t>O(n)</a:t>
            </a:r>
          </a:p>
        </p:txBody>
      </p:sp>
    </p:spTree>
    <p:extLst>
      <p:ext uri="{BB962C8B-B14F-4D97-AF65-F5344CB8AC3E}">
        <p14:creationId xmlns:p14="http://schemas.microsoft.com/office/powerpoint/2010/main" val="19721333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>
            <a:extLst>
              <a:ext uri="{FF2B5EF4-FFF2-40B4-BE49-F238E27FC236}">
                <a16:creationId xmlns:a16="http://schemas.microsoft.com/office/drawing/2014/main" id="{1E135574-4318-6E44-A102-314C4D6423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Problem:</a:t>
            </a:r>
          </a:p>
        </p:txBody>
      </p:sp>
      <p:sp>
        <p:nvSpPr>
          <p:cNvPr id="287747" name="Rectangle 3">
            <a:extLst>
              <a:ext uri="{FF2B5EF4-FFF2-40B4-BE49-F238E27FC236}">
                <a16:creationId xmlns:a16="http://schemas.microsoft.com/office/drawing/2014/main" id="{478B7B0C-6933-AD41-BBE0-E5D1FD5650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Order the following functions by their asymptotic growth rates</a:t>
            </a:r>
          </a:p>
          <a:p>
            <a:pPr lvl="1"/>
            <a:r>
              <a:rPr lang="en-US" altLang="en-US" sz="2500" b="1"/>
              <a:t>nlogn</a:t>
            </a:r>
          </a:p>
          <a:p>
            <a:pPr lvl="1"/>
            <a:r>
              <a:rPr lang="en-US" altLang="en-US" sz="2500" b="1"/>
              <a:t>logn</a:t>
            </a:r>
            <a:r>
              <a:rPr lang="en-US" altLang="en-US" sz="2500" b="1" baseline="30000"/>
              <a:t>3</a:t>
            </a:r>
          </a:p>
          <a:p>
            <a:pPr lvl="1"/>
            <a:r>
              <a:rPr lang="en-US" altLang="en-US" sz="2500" b="1" baseline="30000"/>
              <a:t> </a:t>
            </a:r>
            <a:r>
              <a:rPr lang="en-US" altLang="en-US" sz="2500" b="1"/>
              <a:t>n</a:t>
            </a:r>
            <a:r>
              <a:rPr lang="en-US" altLang="en-US" sz="2500" b="1" baseline="30000"/>
              <a:t>2</a:t>
            </a:r>
          </a:p>
          <a:p>
            <a:pPr lvl="1"/>
            <a:r>
              <a:rPr lang="en-US" altLang="en-US" sz="2500" b="1"/>
              <a:t>n</a:t>
            </a:r>
            <a:r>
              <a:rPr lang="en-US" altLang="en-US" sz="2500" b="1" baseline="30000"/>
              <a:t>2/5</a:t>
            </a:r>
          </a:p>
          <a:p>
            <a:pPr lvl="1"/>
            <a:r>
              <a:rPr lang="en-US" altLang="en-US" sz="2500" b="1"/>
              <a:t>2</a:t>
            </a:r>
            <a:r>
              <a:rPr lang="en-US" altLang="en-US" sz="2500" b="1" baseline="30000"/>
              <a:t>logn</a:t>
            </a:r>
          </a:p>
          <a:p>
            <a:pPr lvl="1"/>
            <a:r>
              <a:rPr lang="en-US" altLang="en-US" sz="2500" b="1"/>
              <a:t>log(logn)</a:t>
            </a:r>
          </a:p>
          <a:p>
            <a:pPr lvl="1"/>
            <a:r>
              <a:rPr lang="en-US" altLang="en-US" sz="2500" b="1"/>
              <a:t>Sqr(logn)</a:t>
            </a:r>
            <a:endParaRPr lang="en-US" altLang="en-US" sz="2500" b="1" baseline="30000"/>
          </a:p>
        </p:txBody>
      </p:sp>
    </p:spTree>
    <p:extLst>
      <p:ext uri="{BB962C8B-B14F-4D97-AF65-F5344CB8AC3E}">
        <p14:creationId xmlns:p14="http://schemas.microsoft.com/office/powerpoint/2010/main" val="12232356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/>
          <p:cNvSpPr txBox="1">
            <a:spLocks/>
          </p:cNvSpPr>
          <p:nvPr/>
        </p:nvSpPr>
        <p:spPr>
          <a:xfrm>
            <a:off x="1807165" y="43341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en-US" sz="3600" b="1" dirty="0">
                <a:solidFill>
                  <a:srgbClr val="06379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Questions?</a:t>
            </a:r>
          </a:p>
        </p:txBody>
      </p:sp>
      <p:sp>
        <p:nvSpPr>
          <p:cNvPr id="34" name="Slide Number Placeholder 2">
            <a:extLst>
              <a:ext uri="{FF2B5EF4-FFF2-40B4-BE49-F238E27FC236}">
                <a16:creationId xmlns:a16="http://schemas.microsoft.com/office/drawing/2014/main" id="{E8122AE0-5D16-D348-8791-E4BCFFAA9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96702" y="6356348"/>
            <a:ext cx="2743200" cy="365125"/>
          </a:xfrm>
        </p:spPr>
        <p:txBody>
          <a:bodyPr>
            <a:normAutofit/>
          </a:bodyPr>
          <a:lstStyle/>
          <a:p>
            <a:fld id="{DC2B8DA6-A580-462F-BEC7-C9425A91E20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81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Worst-case analysi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Worst-case analysis</a:t>
            </a:r>
          </a:p>
        </p:txBody>
      </p:sp>
      <p:sp>
        <p:nvSpPr>
          <p:cNvPr id="206" name="Worst case.  Running time guarantee for any input of size n.…"/>
          <p:cNvSpPr txBox="1">
            <a:spLocks noGrp="1"/>
          </p:cNvSpPr>
          <p:nvPr>
            <p:ph type="body" idx="1"/>
          </p:nvPr>
        </p:nvSpPr>
        <p:spPr>
          <a:xfrm>
            <a:off x="838200" y="1253331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dirty="0"/>
              <a:t>Worst case.  </a:t>
            </a:r>
            <a:r>
              <a:rPr dirty="0">
                <a:solidFill>
                  <a:srgbClr val="000000"/>
                </a:solidFill>
              </a:rPr>
              <a:t>Running time guarantee for </a:t>
            </a:r>
            <a:r>
              <a:rPr dirty="0">
                <a:solidFill>
                  <a:srgbClr val="8D3124"/>
                </a:solidFill>
              </a:rPr>
              <a:t>any input</a:t>
            </a:r>
            <a:r>
              <a:rPr dirty="0">
                <a:solidFill>
                  <a:srgbClr val="000000"/>
                </a:solidFill>
              </a:rPr>
              <a:t> of size </a:t>
            </a:r>
            <a:r>
              <a:rPr i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</a:rPr>
              <a:t>.</a:t>
            </a:r>
            <a:endParaRPr dirty="0">
              <a:solidFill>
                <a:srgbClr val="000000"/>
              </a:solidFill>
              <a:uFill>
                <a:solidFill>
                  <a:srgbClr val="000000"/>
                </a:solidFill>
              </a:uFill>
            </a:endParaRPr>
          </a:p>
          <a:p>
            <a:pPr lvl="1"/>
            <a:r>
              <a:rPr dirty="0"/>
              <a:t>Generally captures efficiency in practice.</a:t>
            </a:r>
          </a:p>
          <a:p>
            <a:pPr lvl="1"/>
            <a:r>
              <a:rPr dirty="0"/>
              <a:t>Draconian view, but hard to find effective alternative.</a:t>
            </a:r>
          </a:p>
          <a:p>
            <a:br>
              <a:rPr dirty="0"/>
            </a:br>
            <a:br>
              <a:rPr dirty="0"/>
            </a:br>
            <a:r>
              <a:rPr dirty="0"/>
              <a:t>Exceptions.  </a:t>
            </a:r>
            <a:r>
              <a:rPr dirty="0">
                <a:solidFill>
                  <a:srgbClr val="000000"/>
                </a:solidFill>
              </a:rPr>
              <a:t>Some exponential-time algorithms are used widely in practice because the worst-case instances don’t arise.</a:t>
            </a:r>
          </a:p>
        </p:txBody>
      </p:sp>
      <p:sp>
        <p:nvSpPr>
          <p:cNvPr id="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249761" y="6572250"/>
            <a:ext cx="122103" cy="17859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grpSp>
        <p:nvGrpSpPr>
          <p:cNvPr id="210" name="Group"/>
          <p:cNvGrpSpPr/>
          <p:nvPr/>
        </p:nvGrpSpPr>
        <p:grpSpPr>
          <a:xfrm>
            <a:off x="2220515" y="4527262"/>
            <a:ext cx="2723555" cy="1784372"/>
            <a:chOff x="0" y="0"/>
            <a:chExt cx="3873500" cy="2537772"/>
          </a:xfrm>
        </p:grpSpPr>
        <p:pic>
          <p:nvPicPr>
            <p:cNvPr id="208" name="791px-simplex_description.png" descr="791px-simplex_description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3873500" cy="194322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09" name="simplex algorithm"/>
            <p:cNvSpPr txBox="1"/>
            <p:nvPr/>
          </p:nvSpPr>
          <p:spPr>
            <a:xfrm>
              <a:off x="603358" y="2260727"/>
              <a:ext cx="2165835" cy="2770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r>
                <a:rPr sz="1266"/>
                <a:t>simplex algorithm</a:t>
              </a:r>
            </a:p>
          </p:txBody>
        </p:sp>
      </p:grpSp>
      <p:grpSp>
        <p:nvGrpSpPr>
          <p:cNvPr id="213" name="Group"/>
          <p:cNvGrpSpPr/>
          <p:nvPr/>
        </p:nvGrpSpPr>
        <p:grpSpPr>
          <a:xfrm>
            <a:off x="5595938" y="4283793"/>
            <a:ext cx="1473398" cy="2027841"/>
            <a:chOff x="0" y="22840"/>
            <a:chExt cx="2095500" cy="2884039"/>
          </a:xfrm>
        </p:grpSpPr>
        <p:pic>
          <p:nvPicPr>
            <p:cNvPr id="211" name="Grep_Linux.png" descr="Grep_Linux.png"/>
            <p:cNvPicPr>
              <a:picLocks noChangeAspect="1"/>
            </p:cNvPicPr>
            <p:nvPr/>
          </p:nvPicPr>
          <p:blipFill>
            <a:blip r:embed="rId4"/>
            <a:srcRect r="8250"/>
            <a:stretch>
              <a:fillRect/>
            </a:stretch>
          </p:blipFill>
          <p:spPr>
            <a:xfrm>
              <a:off x="0" y="22840"/>
              <a:ext cx="2095500" cy="228393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2" name="Linux grep"/>
            <p:cNvSpPr txBox="1"/>
            <p:nvPr/>
          </p:nvSpPr>
          <p:spPr>
            <a:xfrm>
              <a:off x="507900" y="2629834"/>
              <a:ext cx="1272144" cy="2770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r>
                <a:rPr sz="1266"/>
                <a:t>Linux grep</a:t>
              </a:r>
            </a:p>
          </p:txBody>
        </p:sp>
      </p:grpSp>
      <p:grpSp>
        <p:nvGrpSpPr>
          <p:cNvPr id="216" name="Group"/>
          <p:cNvGrpSpPr/>
          <p:nvPr/>
        </p:nvGrpSpPr>
        <p:grpSpPr>
          <a:xfrm>
            <a:off x="7578328" y="4344075"/>
            <a:ext cx="2277070" cy="1967558"/>
            <a:chOff x="0" y="0"/>
            <a:chExt cx="3238500" cy="2798303"/>
          </a:xfrm>
        </p:grpSpPr>
        <p:pic>
          <p:nvPicPr>
            <p:cNvPr id="214" name="kmeans1.png" descr="kmeans1.png"/>
            <p:cNvPicPr>
              <a:picLocks noChangeAspect="1"/>
            </p:cNvPicPr>
            <p:nvPr/>
          </p:nvPicPr>
          <p:blipFill>
            <a:blip r:embed="rId5"/>
            <a:srcRect l="16666" t="16249" r="15000" b="14000"/>
            <a:stretch>
              <a:fillRect/>
            </a:stretch>
          </p:blipFill>
          <p:spPr>
            <a:xfrm>
              <a:off x="0" y="0"/>
              <a:ext cx="3238500" cy="2203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5" name="k-means algorithm"/>
            <p:cNvSpPr txBox="1"/>
            <p:nvPr/>
          </p:nvSpPr>
          <p:spPr>
            <a:xfrm>
              <a:off x="750689" y="2521259"/>
              <a:ext cx="2309464" cy="27704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0" tIns="0" rIns="0" bIns="0" numCol="1" anchor="t">
              <a:spAutoFit/>
            </a:bodyPr>
            <a:lstStyle>
              <a:lvl1pPr>
                <a:defRPr b="1">
                  <a:solidFill>
                    <a:srgbClr val="000000"/>
                  </a:solidFill>
                  <a:latin typeface="Lucida Grande"/>
                  <a:ea typeface="Lucida Grande"/>
                  <a:cs typeface="Lucida Grande"/>
                  <a:sym typeface="Lucida Grande"/>
                </a:defRPr>
              </a:lvl1pPr>
            </a:lstStyle>
            <a:p>
              <a:r>
                <a:rPr sz="1266"/>
                <a:t>k-means algorithm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0488184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build="p" bldLvl="5" animBg="1" advAuto="0"/>
      <p:bldP spid="210" grpId="0" animBg="1" advAuto="0"/>
      <p:bldP spid="213" grpId="0" animBg="1" advAuto="0"/>
      <p:bldP spid="216" grpId="0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Other types of analyse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Other types of analyses</a:t>
            </a:r>
          </a:p>
        </p:txBody>
      </p:sp>
      <p:sp>
        <p:nvSpPr>
          <p:cNvPr id="222" name="Probabilistic.  Expected running time of a randomized algorithm.…"/>
          <p:cNvSpPr txBox="1">
            <a:spLocks noGrp="1"/>
          </p:cNvSpPr>
          <p:nvPr>
            <p:ph type="body" idx="1"/>
          </p:nvPr>
        </p:nvSpPr>
        <p:spPr>
          <a:xfrm>
            <a:off x="838200" y="1434286"/>
            <a:ext cx="10642600" cy="4922063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dirty="0">
                <a:solidFill>
                  <a:srgbClr val="0054FF"/>
                </a:solidFill>
              </a:rPr>
              <a:t>Probabilistic.</a:t>
            </a:r>
            <a:r>
              <a:rPr dirty="0"/>
              <a:t>  </a:t>
            </a:r>
            <a:r>
              <a:rPr dirty="0">
                <a:solidFill>
                  <a:srgbClr val="8D3124"/>
                </a:solidFill>
              </a:rPr>
              <a:t>Expected</a:t>
            </a:r>
            <a:r>
              <a:rPr dirty="0">
                <a:solidFill>
                  <a:srgbClr val="000000"/>
                </a:solidFill>
              </a:rPr>
              <a:t> running time of a </a:t>
            </a:r>
            <a:r>
              <a:rPr dirty="0">
                <a:solidFill>
                  <a:srgbClr val="8D3124"/>
                </a:solidFill>
              </a:rPr>
              <a:t>randomized algorithm</a:t>
            </a:r>
            <a:r>
              <a:rPr dirty="0">
                <a:solidFill>
                  <a:srgbClr val="000000"/>
                </a:solidFill>
              </a:rPr>
              <a:t>. </a:t>
            </a:r>
          </a:p>
          <a:p>
            <a:r>
              <a:rPr dirty="0"/>
              <a:t>Ex.</a:t>
            </a:r>
            <a:r>
              <a:rPr dirty="0">
                <a:solidFill>
                  <a:srgbClr val="000000"/>
                </a:solidFill>
              </a:rPr>
              <a:t> The expected number of compares to quicksort </a:t>
            </a:r>
            <a:r>
              <a:rPr i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</a:rPr>
              <a:t> elements is </a:t>
            </a:r>
            <a:r>
              <a:rPr i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~ 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2</a:t>
            </a:r>
            <a:r>
              <a:rPr i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 ln </a:t>
            </a:r>
            <a:r>
              <a:rPr i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br>
              <a:rPr dirty="0">
                <a:solidFill>
                  <a:srgbClr val="000000"/>
                </a:solidFill>
              </a:rPr>
            </a:br>
            <a:br>
              <a:rPr dirty="0">
                <a:solidFill>
                  <a:srgbClr val="000000"/>
                </a:solidFill>
              </a:rPr>
            </a:br>
            <a:br>
              <a:rPr dirty="0">
                <a:solidFill>
                  <a:srgbClr val="000000"/>
                </a:solidFill>
              </a:rPr>
            </a:br>
            <a:br>
              <a:rPr dirty="0">
                <a:solidFill>
                  <a:srgbClr val="000000"/>
                </a:solidFill>
              </a:rPr>
            </a:br>
            <a:r>
              <a:rPr dirty="0">
                <a:solidFill>
                  <a:srgbClr val="0054FF"/>
                </a:solidFill>
              </a:rPr>
              <a:t>Amortized.  </a:t>
            </a:r>
            <a:r>
              <a:rPr dirty="0">
                <a:solidFill>
                  <a:srgbClr val="000000"/>
                </a:solidFill>
              </a:rPr>
              <a:t>Worst-case running time for </a:t>
            </a:r>
            <a:r>
              <a:rPr dirty="0">
                <a:solidFill>
                  <a:srgbClr val="8D3124"/>
                </a:solidFill>
              </a:rPr>
              <a:t>any sequence </a:t>
            </a:r>
            <a:r>
              <a:rPr dirty="0">
                <a:solidFill>
                  <a:srgbClr val="000000"/>
                </a:solidFill>
              </a:rPr>
              <a:t>of </a:t>
            </a:r>
            <a:r>
              <a:rPr i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n </a:t>
            </a:r>
            <a:r>
              <a:rPr dirty="0">
                <a:solidFill>
                  <a:srgbClr val="000000"/>
                </a:solidFill>
              </a:rPr>
              <a:t>operations.</a:t>
            </a:r>
          </a:p>
          <a:p>
            <a:r>
              <a:rPr dirty="0"/>
              <a:t>Ex.  </a:t>
            </a:r>
            <a:r>
              <a:rPr dirty="0">
                <a:solidFill>
                  <a:srgbClr val="000000"/>
                </a:solidFill>
              </a:rPr>
              <a:t>Starting from an empty stack, any sequence of </a:t>
            </a:r>
            <a:r>
              <a:rPr i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</a:rPr>
              <a:t> push and pop operations takes </a:t>
            </a:r>
            <a:r>
              <a:rPr i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O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(</a:t>
            </a:r>
            <a:r>
              <a:rPr i="1"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n</a:t>
            </a:r>
            <a:r>
              <a:rPr dirty="0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)</a:t>
            </a:r>
            <a:r>
              <a:rPr dirty="0">
                <a:solidFill>
                  <a:srgbClr val="000000"/>
                </a:solidFill>
              </a:rPr>
              <a:t> primitive computational steps using a resizing array.</a:t>
            </a:r>
          </a:p>
          <a:p>
            <a:pPr marL="0" indent="0">
              <a:buNone/>
            </a:pPr>
            <a:br>
              <a:rPr dirty="0">
                <a:solidFill>
                  <a:srgbClr val="000000"/>
                </a:solidFill>
              </a:rPr>
            </a:br>
            <a:br>
              <a:rPr dirty="0">
                <a:solidFill>
                  <a:srgbClr val="000000"/>
                </a:solidFill>
              </a:rPr>
            </a:br>
            <a:br>
              <a:rPr dirty="0">
                <a:solidFill>
                  <a:srgbClr val="000000"/>
                </a:solidFill>
              </a:rPr>
            </a:b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br>
              <a:rPr dirty="0">
                <a:solidFill>
                  <a:srgbClr val="000000"/>
                </a:solidFill>
              </a:rPr>
            </a:br>
            <a:br>
              <a:rPr dirty="0">
                <a:solidFill>
                  <a:srgbClr val="000000"/>
                </a:solidFill>
              </a:rPr>
            </a:br>
            <a:br>
              <a:rPr dirty="0">
                <a:solidFill>
                  <a:srgbClr val="000000"/>
                </a:solidFill>
              </a:rPr>
            </a:br>
            <a:r>
              <a:rPr dirty="0"/>
              <a:t>Also.  </a:t>
            </a:r>
            <a:r>
              <a:rPr dirty="0">
                <a:solidFill>
                  <a:srgbClr val="000000"/>
                </a:solidFill>
              </a:rPr>
              <a:t>Average-case analysis, smoothed analysis, competitive analysis, ...</a:t>
            </a:r>
          </a:p>
        </p:txBody>
      </p:sp>
      <p:sp>
        <p:nvSpPr>
          <p:cNvPr id="2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pic>
        <p:nvPicPr>
          <p:cNvPr id="224" name="accountant.gif" descr="accountan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641" y="3981019"/>
            <a:ext cx="2288206" cy="146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Image" descr="Image"/>
          <p:cNvPicPr>
            <a:picLocks noChangeAspect="1"/>
          </p:cNvPicPr>
          <p:nvPr/>
        </p:nvPicPr>
        <p:blipFill>
          <a:blip r:embed="rId4"/>
          <a:srcRect l="32073" t="24239" r="28469" b="32748"/>
          <a:stretch>
            <a:fillRect/>
          </a:stretch>
        </p:blipFill>
        <p:spPr>
          <a:xfrm>
            <a:off x="3761418" y="2025565"/>
            <a:ext cx="961326" cy="104792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9449687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3" fill="hold"/>
                                        <p:tgtEl>
                                          <p:spTgt spid="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7" fill="hold"/>
                                        <p:tgtEl>
                                          <p:spTgt spid="2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2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" grpId="0" build="p" advAuto="0"/>
      <p:bldP spid="224" grpId="0" animBg="1" advAuto="0"/>
      <p:bldP spid="225" grpId="0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3E524-4A28-B440-9543-36C6141B3A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Comp 122</a:t>
            </a:r>
          </a:p>
        </p:txBody>
      </p:sp>
      <p:sp>
        <p:nvSpPr>
          <p:cNvPr id="440322" name="Rectangle 2">
            <a:extLst>
              <a:ext uri="{FF2B5EF4-FFF2-40B4-BE49-F238E27FC236}">
                <a16:creationId xmlns:a16="http://schemas.microsoft.com/office/drawing/2014/main" id="{582BB057-D3C4-CF46-B621-5AC46C2D62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Asymptotic Complexity</a:t>
            </a:r>
          </a:p>
        </p:txBody>
      </p:sp>
      <p:sp>
        <p:nvSpPr>
          <p:cNvPr id="440323" name="Rectangle 3">
            <a:extLst>
              <a:ext uri="{FF2B5EF4-FFF2-40B4-BE49-F238E27FC236}">
                <a16:creationId xmlns:a16="http://schemas.microsoft.com/office/drawing/2014/main" id="{17414C73-9AEF-3E43-9B5D-6A41A2CBB0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Running time of an algorithm as a function of </a:t>
            </a:r>
            <a:r>
              <a:rPr lang="en-US" altLang="en-US" dirty="0">
                <a:solidFill>
                  <a:schemeClr val="tx1"/>
                </a:solidFill>
              </a:rPr>
              <a:t>input size </a:t>
            </a:r>
            <a:r>
              <a:rPr lang="en-US" altLang="en-US" i="1" dirty="0">
                <a:solidFill>
                  <a:schemeClr val="tx1"/>
                </a:solidFill>
              </a:rPr>
              <a:t>n</a:t>
            </a:r>
            <a:r>
              <a:rPr lang="en-US" altLang="en-US" b="1" dirty="0">
                <a:solidFill>
                  <a:srgbClr val="CC0000"/>
                </a:solidFill>
              </a:rPr>
              <a:t> for large </a:t>
            </a:r>
            <a:r>
              <a:rPr lang="en-US" altLang="en-US" b="1" i="1" dirty="0">
                <a:solidFill>
                  <a:srgbClr val="CC0000"/>
                </a:solidFill>
              </a:rPr>
              <a:t>n</a:t>
            </a:r>
            <a:r>
              <a:rPr lang="en-US" altLang="en-US" dirty="0"/>
              <a:t>.</a:t>
            </a:r>
          </a:p>
          <a:p>
            <a:r>
              <a:rPr lang="en-US" altLang="en-US" dirty="0"/>
              <a:t>Reveals deeper mathematical truths about algorithms that are independent of hardware.</a:t>
            </a:r>
          </a:p>
          <a:p>
            <a:r>
              <a:rPr lang="en-US" altLang="en-US" dirty="0"/>
              <a:t>Expressed using only the </a:t>
            </a:r>
            <a:r>
              <a:rPr lang="en-US" altLang="en-US" b="1" dirty="0">
                <a:solidFill>
                  <a:srgbClr val="CC0000"/>
                </a:solidFill>
              </a:rPr>
              <a:t>highest-order term</a:t>
            </a:r>
            <a:r>
              <a:rPr lang="en-US" altLang="en-US" dirty="0"/>
              <a:t> in the expression for the exact running time.</a:t>
            </a:r>
          </a:p>
          <a:p>
            <a:pPr lvl="1"/>
            <a:r>
              <a:rPr lang="en-US" altLang="en-US" sz="3000" dirty="0"/>
              <a:t>Instead of exact running time, say </a:t>
            </a:r>
            <a:r>
              <a:rPr lang="en-US" altLang="en-US" sz="3000" dirty="0">
                <a:latin typeface="Symbol" pitchFamily="2" charset="2"/>
              </a:rPr>
              <a:t>Q</a:t>
            </a:r>
            <a:r>
              <a:rPr lang="en-US" altLang="en-US" sz="3000" dirty="0"/>
              <a:t>(</a:t>
            </a:r>
            <a:r>
              <a:rPr lang="en-US" altLang="en-US" sz="3000" i="1" dirty="0"/>
              <a:t>n</a:t>
            </a:r>
            <a:r>
              <a:rPr lang="en-US" altLang="en-US" sz="3000" baseline="30000" dirty="0"/>
              <a:t>2</a:t>
            </a:r>
            <a:r>
              <a:rPr lang="en-US" altLang="en-US" sz="3000" dirty="0"/>
              <a:t>).</a:t>
            </a:r>
            <a:endParaRPr lang="en-US" altLang="en-US" dirty="0"/>
          </a:p>
          <a:p>
            <a:r>
              <a:rPr lang="en-US" altLang="en-US" dirty="0"/>
              <a:t>Describes behavior of function in the limit.</a:t>
            </a:r>
          </a:p>
          <a:p>
            <a:r>
              <a:rPr lang="en-US" altLang="en-US" dirty="0"/>
              <a:t>Written using </a:t>
            </a:r>
            <a:r>
              <a:rPr lang="en-US" altLang="en-US" b="1" i="1" dirty="0">
                <a:solidFill>
                  <a:srgbClr val="CC0000"/>
                </a:solidFill>
              </a:rPr>
              <a:t>Asymptotic Notation</a:t>
            </a:r>
            <a:r>
              <a:rPr lang="en-US" altLang="en-US" i="1" dirty="0">
                <a:solidFill>
                  <a:srgbClr val="CC0000"/>
                </a:solidFill>
              </a:rPr>
              <a:t>.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053085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Why it matt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Why it matters</a:t>
            </a:r>
          </a:p>
        </p:txBody>
      </p:sp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243823" y="6572250"/>
            <a:ext cx="133980" cy="17859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7</a:t>
            </a:fld>
            <a:endParaRPr/>
          </a:p>
        </p:txBody>
      </p:sp>
      <p:pic>
        <p:nvPicPr>
          <p:cNvPr id="202" name="kleinberg_02T01.png" descr="kleinberg_02T01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98622" y="1441450"/>
            <a:ext cx="10394755" cy="47200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4103047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>
            <a:extLst>
              <a:ext uri="{FF2B5EF4-FFF2-40B4-BE49-F238E27FC236}">
                <a16:creationId xmlns:a16="http://schemas.microsoft.com/office/drawing/2014/main" id="{DC1A0BDA-F967-F34B-AAF5-B7B3190D2B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Asymptotic Notation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DA86F05-DADA-F54F-95BC-FB9D18669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412422"/>
            <a:ext cx="7260771" cy="5445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7619" name="Rectangle 3">
            <a:extLst>
              <a:ext uri="{FF2B5EF4-FFF2-40B4-BE49-F238E27FC236}">
                <a16:creationId xmlns:a16="http://schemas.microsoft.com/office/drawing/2014/main" id="{5D2BA691-2ACF-CA40-9BBE-D528125B3C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47945" y="1002701"/>
            <a:ext cx="9810749" cy="828016"/>
          </a:xfrm>
        </p:spPr>
        <p:txBody>
          <a:bodyPr>
            <a:normAutofit lnSpcReduction="10000"/>
          </a:bodyPr>
          <a:lstStyle/>
          <a:p>
            <a:r>
              <a:rPr lang="en-US" altLang="en-US" dirty="0"/>
              <a:t>The notations describe different rate-of-growth relations between the defining function and the defined set of functions.</a:t>
            </a:r>
          </a:p>
        </p:txBody>
      </p:sp>
    </p:spTree>
    <p:extLst>
      <p:ext uri="{BB962C8B-B14F-4D97-AF65-F5344CB8AC3E}">
        <p14:creationId xmlns:p14="http://schemas.microsoft.com/office/powerpoint/2010/main" val="33325274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53742</TotalTime>
  <Words>4002</Words>
  <Application>Microsoft Macintosh PowerPoint</Application>
  <PresentationFormat>Widescreen</PresentationFormat>
  <Paragraphs>436</Paragraphs>
  <Slides>42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42</vt:i4>
      </vt:variant>
    </vt:vector>
  </HeadingPairs>
  <TitlesOfParts>
    <vt:vector size="58" baseType="lpstr">
      <vt:lpstr>-apple-system</vt:lpstr>
      <vt:lpstr>Arial</vt:lpstr>
      <vt:lpstr>Calibri</vt:lpstr>
      <vt:lpstr>Calibri Light</vt:lpstr>
      <vt:lpstr>Georgia</vt:lpstr>
      <vt:lpstr>Lucida Grande</vt:lpstr>
      <vt:lpstr>Lucida Sans</vt:lpstr>
      <vt:lpstr>Symbol</vt:lpstr>
      <vt:lpstr>Times</vt:lpstr>
      <vt:lpstr>Times New Roman</vt:lpstr>
      <vt:lpstr>Wingdings</vt:lpstr>
      <vt:lpstr>Office Theme</vt:lpstr>
      <vt:lpstr>3_Office Theme</vt:lpstr>
      <vt:lpstr>4_Office Theme</vt:lpstr>
      <vt:lpstr>1_Office Theme</vt:lpstr>
      <vt:lpstr>2_Office Theme</vt:lpstr>
      <vt:lpstr>Algorithm Analysis</vt:lpstr>
      <vt:lpstr>Algorithm Analysis</vt:lpstr>
      <vt:lpstr>Algorithm Analysis</vt:lpstr>
      <vt:lpstr>Algorithm Analysis</vt:lpstr>
      <vt:lpstr>Worst-case analysis</vt:lpstr>
      <vt:lpstr>Other types of analyses</vt:lpstr>
      <vt:lpstr>Asymptotic Complexity</vt:lpstr>
      <vt:lpstr>Why it matters</vt:lpstr>
      <vt:lpstr>Asymptotic Notation</vt:lpstr>
      <vt:lpstr>Asymptotic Notation</vt:lpstr>
      <vt:lpstr>Big Oh notation</vt:lpstr>
      <vt:lpstr>O notation</vt:lpstr>
      <vt:lpstr>Big-Oh and Growth Rate</vt:lpstr>
      <vt:lpstr>Big-Oh Rules</vt:lpstr>
      <vt:lpstr>Analysis of algorithms: quiz 1</vt:lpstr>
      <vt:lpstr>Big Omega notation</vt:lpstr>
      <vt:lpstr> -notation</vt:lpstr>
      <vt:lpstr>Analysis of algorithms: quiz 2</vt:lpstr>
      <vt:lpstr>Big Theta notation</vt:lpstr>
      <vt:lpstr>-notation</vt:lpstr>
      <vt:lpstr>Analysis of algorithms: quiz 3</vt:lpstr>
      <vt:lpstr>Relations Between O, W, Q</vt:lpstr>
      <vt:lpstr>Relations Between Q, W, O</vt:lpstr>
      <vt:lpstr>o-notation</vt:lpstr>
      <vt:lpstr>w -notation</vt:lpstr>
      <vt:lpstr>Asymptotic Notation in Equations</vt:lpstr>
      <vt:lpstr>Asymptotic analysis - terminology</vt:lpstr>
      <vt:lpstr>Constant time</vt:lpstr>
      <vt:lpstr>Logarithmic time</vt:lpstr>
      <vt:lpstr>Linear time</vt:lpstr>
      <vt:lpstr>Quadratic time</vt:lpstr>
      <vt:lpstr>Cubic time</vt:lpstr>
      <vt:lpstr>Polynomial time</vt:lpstr>
      <vt:lpstr>Polynomial running time</vt:lpstr>
      <vt:lpstr>Exponential time</vt:lpstr>
      <vt:lpstr>PowerPoint Presentation</vt:lpstr>
      <vt:lpstr>Some Examples</vt:lpstr>
      <vt:lpstr>Algorithm 1</vt:lpstr>
      <vt:lpstr>Algorithm 2</vt:lpstr>
      <vt:lpstr>Algorithm 3</vt:lpstr>
      <vt:lpstr>Problem: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Fraud Preemtion</dc:title>
  <dc:creator>Md_ Rahman</dc:creator>
  <cp:lastModifiedBy>Microsoft Office User</cp:lastModifiedBy>
  <cp:revision>2920</cp:revision>
  <dcterms:created xsi:type="dcterms:W3CDTF">2018-02-18T09:06:46Z</dcterms:created>
  <dcterms:modified xsi:type="dcterms:W3CDTF">2022-01-27T17:18:12Z</dcterms:modified>
</cp:coreProperties>
</file>